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115"/>
  </p:notesMasterIdLst>
  <p:sldIdLst>
    <p:sldId id="261" r:id="rId2"/>
    <p:sldId id="330" r:id="rId3"/>
    <p:sldId id="331" r:id="rId4"/>
    <p:sldId id="266" r:id="rId5"/>
    <p:sldId id="332" r:id="rId6"/>
    <p:sldId id="267" r:id="rId7"/>
    <p:sldId id="278" r:id="rId8"/>
    <p:sldId id="333" r:id="rId9"/>
    <p:sldId id="268" r:id="rId10"/>
    <p:sldId id="270" r:id="rId11"/>
    <p:sldId id="271" r:id="rId12"/>
    <p:sldId id="276" r:id="rId13"/>
    <p:sldId id="273" r:id="rId14"/>
    <p:sldId id="272" r:id="rId15"/>
    <p:sldId id="269" r:id="rId16"/>
    <p:sldId id="275" r:id="rId17"/>
    <p:sldId id="281" r:id="rId18"/>
    <p:sldId id="282" r:id="rId19"/>
    <p:sldId id="274" r:id="rId20"/>
    <p:sldId id="280" r:id="rId21"/>
    <p:sldId id="334" r:id="rId22"/>
    <p:sldId id="336" r:id="rId23"/>
    <p:sldId id="337" r:id="rId24"/>
    <p:sldId id="335" r:id="rId25"/>
    <p:sldId id="283" r:id="rId26"/>
    <p:sldId id="319" r:id="rId27"/>
    <p:sldId id="33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 id="362" r:id="rId52"/>
    <p:sldId id="363" r:id="rId53"/>
    <p:sldId id="364" r:id="rId54"/>
    <p:sldId id="365" r:id="rId55"/>
    <p:sldId id="366" r:id="rId56"/>
    <p:sldId id="367" r:id="rId57"/>
    <p:sldId id="368" r:id="rId58"/>
    <p:sldId id="369" r:id="rId59"/>
    <p:sldId id="370" r:id="rId60"/>
    <p:sldId id="371" r:id="rId61"/>
    <p:sldId id="372" r:id="rId62"/>
    <p:sldId id="411" r:id="rId63"/>
    <p:sldId id="413" r:id="rId64"/>
    <p:sldId id="412" r:id="rId65"/>
    <p:sldId id="373" r:id="rId66"/>
    <p:sldId id="374" r:id="rId67"/>
    <p:sldId id="375" r:id="rId68"/>
    <p:sldId id="376" r:id="rId69"/>
    <p:sldId id="377" r:id="rId70"/>
    <p:sldId id="378" r:id="rId71"/>
    <p:sldId id="379" r:id="rId72"/>
    <p:sldId id="380" r:id="rId73"/>
    <p:sldId id="381" r:id="rId74"/>
    <p:sldId id="382" r:id="rId75"/>
    <p:sldId id="383" r:id="rId76"/>
    <p:sldId id="384" r:id="rId77"/>
    <p:sldId id="385" r:id="rId78"/>
    <p:sldId id="386" r:id="rId79"/>
    <p:sldId id="387" r:id="rId80"/>
    <p:sldId id="388" r:id="rId81"/>
    <p:sldId id="389" r:id="rId82"/>
    <p:sldId id="390" r:id="rId83"/>
    <p:sldId id="391" r:id="rId84"/>
    <p:sldId id="392" r:id="rId85"/>
    <p:sldId id="393" r:id="rId86"/>
    <p:sldId id="394" r:id="rId87"/>
    <p:sldId id="395" r:id="rId88"/>
    <p:sldId id="396" r:id="rId89"/>
    <p:sldId id="397" r:id="rId90"/>
    <p:sldId id="398" r:id="rId91"/>
    <p:sldId id="399" r:id="rId92"/>
    <p:sldId id="400" r:id="rId93"/>
    <p:sldId id="401" r:id="rId94"/>
    <p:sldId id="402" r:id="rId95"/>
    <p:sldId id="403" r:id="rId96"/>
    <p:sldId id="404" r:id="rId97"/>
    <p:sldId id="405" r:id="rId98"/>
    <p:sldId id="406" r:id="rId99"/>
    <p:sldId id="407" r:id="rId100"/>
    <p:sldId id="408" r:id="rId101"/>
    <p:sldId id="409" r:id="rId102"/>
    <p:sldId id="410" r:id="rId103"/>
    <p:sldId id="262" r:id="rId104"/>
    <p:sldId id="263" r:id="rId105"/>
    <p:sldId id="264" r:id="rId106"/>
    <p:sldId id="265" r:id="rId107"/>
    <p:sldId id="414" r:id="rId108"/>
    <p:sldId id="415" r:id="rId109"/>
    <p:sldId id="416" r:id="rId110"/>
    <p:sldId id="417" r:id="rId111"/>
    <p:sldId id="418" r:id="rId112"/>
    <p:sldId id="419" r:id="rId113"/>
    <p:sldId id="420" r:id="rId114"/>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70" d="100"/>
          <a:sy n="70" d="100"/>
        </p:scale>
        <p:origin x="-1386" y="-7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u0168471\Desktop\&#26354;&#38428;&#24072;&#33539;&#22823;&#23398;&#35770;&#25991;&#36880;&#24180;&#21457;&#34920;&#25968;&#37327;.txt"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invertIfNegative val="0"/>
          <c:cat>
            <c:numRef>
              <c:f>曲阜师范大学论文逐年发表数量!$A$2:$A$34</c:f>
              <c:numCache>
                <c:formatCode>General</c:formatCode>
                <c:ptCount val="33"/>
                <c:pt idx="0">
                  <c:v>1981</c:v>
                </c:pt>
                <c:pt idx="1">
                  <c:v>1982</c:v>
                </c:pt>
                <c:pt idx="2">
                  <c:v>1983</c:v>
                </c:pt>
                <c:pt idx="3">
                  <c:v>1984</c:v>
                </c:pt>
                <c:pt idx="4">
                  <c:v>1985</c:v>
                </c:pt>
                <c:pt idx="5">
                  <c:v>1986</c:v>
                </c:pt>
                <c:pt idx="6">
                  <c:v>1987</c:v>
                </c:pt>
                <c:pt idx="7">
                  <c:v>1988</c:v>
                </c:pt>
                <c:pt idx="8">
                  <c:v>1989</c:v>
                </c:pt>
                <c:pt idx="9">
                  <c:v>1990</c:v>
                </c:pt>
                <c:pt idx="10">
                  <c:v>1991</c:v>
                </c:pt>
                <c:pt idx="11">
                  <c:v>1992</c:v>
                </c:pt>
                <c:pt idx="12">
                  <c:v>1993</c:v>
                </c:pt>
                <c:pt idx="13">
                  <c:v>1994</c:v>
                </c:pt>
                <c:pt idx="14">
                  <c:v>1995</c:v>
                </c:pt>
                <c:pt idx="15">
                  <c:v>1996</c:v>
                </c:pt>
                <c:pt idx="16">
                  <c:v>1997</c:v>
                </c:pt>
                <c:pt idx="17">
                  <c:v>1998</c:v>
                </c:pt>
                <c:pt idx="18">
                  <c:v>1999</c:v>
                </c:pt>
                <c:pt idx="19">
                  <c:v>2000</c:v>
                </c:pt>
                <c:pt idx="20">
                  <c:v>2001</c:v>
                </c:pt>
                <c:pt idx="21">
                  <c:v>2002</c:v>
                </c:pt>
                <c:pt idx="22">
                  <c:v>2003</c:v>
                </c:pt>
                <c:pt idx="23">
                  <c:v>2004</c:v>
                </c:pt>
                <c:pt idx="24">
                  <c:v>2005</c:v>
                </c:pt>
                <c:pt idx="25">
                  <c:v>2006</c:v>
                </c:pt>
                <c:pt idx="26">
                  <c:v>2007</c:v>
                </c:pt>
                <c:pt idx="27">
                  <c:v>2008</c:v>
                </c:pt>
                <c:pt idx="28">
                  <c:v>2009</c:v>
                </c:pt>
                <c:pt idx="29">
                  <c:v>2010</c:v>
                </c:pt>
                <c:pt idx="30">
                  <c:v>2011</c:v>
                </c:pt>
                <c:pt idx="31">
                  <c:v>2012</c:v>
                </c:pt>
                <c:pt idx="32">
                  <c:v>2013</c:v>
                </c:pt>
              </c:numCache>
            </c:numRef>
          </c:cat>
          <c:val>
            <c:numRef>
              <c:f>曲阜师范大学论文逐年发表数量!$B$2:$B$34</c:f>
              <c:numCache>
                <c:formatCode>General</c:formatCode>
                <c:ptCount val="33"/>
                <c:pt idx="0">
                  <c:v>1</c:v>
                </c:pt>
                <c:pt idx="1">
                  <c:v>3</c:v>
                </c:pt>
                <c:pt idx="2">
                  <c:v>4</c:v>
                </c:pt>
                <c:pt idx="3">
                  <c:v>1</c:v>
                </c:pt>
                <c:pt idx="4">
                  <c:v>1</c:v>
                </c:pt>
                <c:pt idx="5">
                  <c:v>2</c:v>
                </c:pt>
                <c:pt idx="6">
                  <c:v>1</c:v>
                </c:pt>
                <c:pt idx="7">
                  <c:v>2</c:v>
                </c:pt>
                <c:pt idx="8">
                  <c:v>3</c:v>
                </c:pt>
                <c:pt idx="9">
                  <c:v>10</c:v>
                </c:pt>
                <c:pt idx="10">
                  <c:v>6</c:v>
                </c:pt>
                <c:pt idx="11">
                  <c:v>6</c:v>
                </c:pt>
                <c:pt idx="12">
                  <c:v>11</c:v>
                </c:pt>
                <c:pt idx="13">
                  <c:v>15</c:v>
                </c:pt>
                <c:pt idx="14">
                  <c:v>35</c:v>
                </c:pt>
                <c:pt idx="15">
                  <c:v>25</c:v>
                </c:pt>
                <c:pt idx="16">
                  <c:v>49</c:v>
                </c:pt>
                <c:pt idx="17">
                  <c:v>44</c:v>
                </c:pt>
                <c:pt idx="18">
                  <c:v>53</c:v>
                </c:pt>
                <c:pt idx="19">
                  <c:v>70</c:v>
                </c:pt>
                <c:pt idx="20">
                  <c:v>77</c:v>
                </c:pt>
                <c:pt idx="21">
                  <c:v>79</c:v>
                </c:pt>
                <c:pt idx="22">
                  <c:v>83</c:v>
                </c:pt>
                <c:pt idx="23">
                  <c:v>122</c:v>
                </c:pt>
                <c:pt idx="24">
                  <c:v>150</c:v>
                </c:pt>
                <c:pt idx="25">
                  <c:v>220</c:v>
                </c:pt>
                <c:pt idx="26">
                  <c:v>234</c:v>
                </c:pt>
                <c:pt idx="27">
                  <c:v>212</c:v>
                </c:pt>
                <c:pt idx="28">
                  <c:v>205</c:v>
                </c:pt>
                <c:pt idx="29">
                  <c:v>199</c:v>
                </c:pt>
                <c:pt idx="30">
                  <c:v>220</c:v>
                </c:pt>
                <c:pt idx="31">
                  <c:v>272</c:v>
                </c:pt>
                <c:pt idx="32">
                  <c:v>37</c:v>
                </c:pt>
              </c:numCache>
            </c:numRef>
          </c:val>
        </c:ser>
        <c:dLbls>
          <c:showLegendKey val="0"/>
          <c:showVal val="0"/>
          <c:showCatName val="0"/>
          <c:showSerName val="0"/>
          <c:showPercent val="0"/>
          <c:showBubbleSize val="0"/>
        </c:dLbls>
        <c:gapWidth val="100"/>
        <c:axId val="83511936"/>
        <c:axId val="93944448"/>
      </c:barChart>
      <c:catAx>
        <c:axId val="83511936"/>
        <c:scaling>
          <c:orientation val="minMax"/>
        </c:scaling>
        <c:delete val="0"/>
        <c:axPos val="b"/>
        <c:title>
          <c:tx>
            <c:rich>
              <a:bodyPr/>
              <a:lstStyle/>
              <a:p>
                <a:pPr>
                  <a:defRPr/>
                </a:pPr>
                <a:r>
                  <a:rPr lang="zh-CN" altLang="en-US"/>
                  <a:t>时间</a:t>
                </a:r>
              </a:p>
            </c:rich>
          </c:tx>
          <c:layout/>
          <c:overlay val="0"/>
        </c:title>
        <c:numFmt formatCode="General" sourceLinked="1"/>
        <c:majorTickMark val="out"/>
        <c:minorTickMark val="none"/>
        <c:tickLblPos val="nextTo"/>
        <c:crossAx val="93944448"/>
        <c:crosses val="autoZero"/>
        <c:auto val="1"/>
        <c:lblAlgn val="ctr"/>
        <c:lblOffset val="100"/>
        <c:tickLblSkip val="1"/>
        <c:noMultiLvlLbl val="0"/>
      </c:catAx>
      <c:valAx>
        <c:axId val="93944448"/>
        <c:scaling>
          <c:orientation val="minMax"/>
        </c:scaling>
        <c:delete val="0"/>
        <c:axPos val="l"/>
        <c:majorGridlines/>
        <c:title>
          <c:tx>
            <c:rich>
              <a:bodyPr rot="-5400000" vert="horz"/>
              <a:lstStyle/>
              <a:p>
                <a:pPr>
                  <a:defRPr/>
                </a:pPr>
                <a:r>
                  <a:rPr lang="en-US" altLang="en-US"/>
                  <a:t>SCI</a:t>
                </a:r>
                <a:r>
                  <a:rPr lang="zh-CN" altLang="en-US"/>
                  <a:t>论文数量</a:t>
                </a:r>
              </a:p>
            </c:rich>
          </c:tx>
          <c:layout/>
          <c:overlay val="0"/>
        </c:title>
        <c:numFmt formatCode="General" sourceLinked="1"/>
        <c:majorTickMark val="out"/>
        <c:minorTickMark val="none"/>
        <c:tickLblPos val="nextTo"/>
        <c:crossAx val="83511936"/>
        <c:crosses val="autoZero"/>
        <c:crossBetween val="between"/>
      </c:valAx>
    </c:plotArea>
    <c:plotVisOnly val="1"/>
    <c:dispBlanksAs val="gap"/>
    <c:showDLblsOverMax val="0"/>
  </c:chart>
  <c:spPr>
    <a:solidFill>
      <a:schemeClr val="bg1"/>
    </a:solidFill>
  </c:sp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defRPr>
            </a:lvl1pPr>
          </a:lstStyle>
          <a:p>
            <a:pPr>
              <a:defRPr/>
            </a:pPr>
            <a:endParaRPr lang="en-US" altLang="zh-CN"/>
          </a:p>
        </p:txBody>
      </p:sp>
      <p:sp>
        <p:nvSpPr>
          <p:cNvPr id="40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defRPr>
            </a:lvl1pPr>
          </a:lstStyle>
          <a:p>
            <a:pPr>
              <a:defRPr/>
            </a:pPr>
            <a:endParaRPr lang="en-US" altLang="zh-CN"/>
          </a:p>
        </p:txBody>
      </p:sp>
      <p:sp>
        <p:nvSpPr>
          <p:cNvPr id="1229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41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defRPr>
            </a:lvl1pPr>
          </a:lstStyle>
          <a:p>
            <a:pPr>
              <a:defRPr/>
            </a:pPr>
            <a:endParaRPr lang="en-US" altLang="zh-CN"/>
          </a:p>
        </p:txBody>
      </p:sp>
      <p:sp>
        <p:nvSpPr>
          <p:cNvPr id="41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ea typeface="+mn-ea"/>
              </a:defRPr>
            </a:lvl1pPr>
          </a:lstStyle>
          <a:p>
            <a:pPr>
              <a:defRPr/>
            </a:pPr>
            <a:fld id="{DFFAA73D-3441-49ED-AB83-41C62263F10A}" type="slidenum">
              <a:rPr lang="en-US" altLang="zh-CN"/>
              <a:pPr>
                <a:defRPr/>
              </a:pPr>
              <a:t>‹#›</a:t>
            </a:fld>
            <a:endParaRPr lang="en-US" altLang="zh-CN"/>
          </a:p>
        </p:txBody>
      </p:sp>
    </p:spTree>
    <p:extLst>
      <p:ext uri="{BB962C8B-B14F-4D97-AF65-F5344CB8AC3E}">
        <p14:creationId xmlns:p14="http://schemas.microsoft.com/office/powerpoint/2010/main" val="35987741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4970E45A-F217-4F57-8ECC-74C4B13A56C0}" type="slidenum">
              <a:rPr lang="zh-CN" altLang="en-US" smtClean="0">
                <a:ea typeface="MS PGothic" pitchFamily="34" charset="-128"/>
              </a:rPr>
              <a:pPr eaLnBrk="1" hangingPunct="1"/>
              <a:t>1</a:t>
            </a:fld>
            <a:endParaRPr lang="en-US" altLang="zh-CN" smtClean="0">
              <a:ea typeface="MS PGothic" pitchFamily="34" charset="-128"/>
            </a:endParaRPr>
          </a:p>
        </p:txBody>
      </p:sp>
      <p:sp>
        <p:nvSpPr>
          <p:cNvPr id="13315" name="Rectangle 2"/>
          <p:cNvSpPr>
            <a:spLocks noGrp="1" noRot="1" noChangeAspect="1" noChangeArrowheads="1" noTextEdit="1"/>
          </p:cNvSpPr>
          <p:nvPr>
            <p:ph type="sldImg"/>
          </p:nvPr>
        </p:nvSpPr>
        <p:spPr>
          <a:xfrm>
            <a:off x="1143000" y="630238"/>
            <a:ext cx="4572000" cy="3429000"/>
          </a:xfrm>
          <a:ln/>
        </p:spPr>
      </p:sp>
      <p:sp>
        <p:nvSpPr>
          <p:cNvPr id="13316" name="Rectangle 3"/>
          <p:cNvSpPr>
            <a:spLocks noGrp="1" noChangeArrowheads="1"/>
          </p:cNvSpPr>
          <p:nvPr>
            <p:ph type="body" idx="1"/>
          </p:nvPr>
        </p:nvSpPr>
        <p:spPr>
          <a:xfrm>
            <a:off x="315913" y="4225925"/>
            <a:ext cx="6281737" cy="444658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可以看到书籍也体现了交叉学科的发展趋势，肥胖症不仅仅是一个病理特征，同事它和经济和政治也有非常紧密的关系</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35</a:t>
            </a:fld>
            <a:endParaRPr lang="en-US" altLang="zh-CN"/>
          </a:p>
        </p:txBody>
      </p:sp>
    </p:spTree>
    <p:extLst>
      <p:ext uri="{BB962C8B-B14F-4D97-AF65-F5344CB8AC3E}">
        <p14:creationId xmlns:p14="http://schemas.microsoft.com/office/powerpoint/2010/main" val="10846942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国立卫生研究院，美国国家心肺和血液研究中心，中国国家自然科学基金。除此之外，可以看到很多企业也投入了大量的资金，例如葛兰素史克，辉瑞等。补充一句想去国外读生化、药学的同学们，大的药物公司是提供很多</a:t>
            </a:r>
            <a:r>
              <a:rPr lang="en-US" altLang="zh-CN" dirty="0" smtClean="0"/>
              <a:t>PHD</a:t>
            </a:r>
            <a:r>
              <a:rPr lang="zh-CN" altLang="en-US" dirty="0" smtClean="0"/>
              <a:t>和</a:t>
            </a:r>
            <a:r>
              <a:rPr lang="en-US" altLang="zh-CN" dirty="0" smtClean="0"/>
              <a:t>Postdoc</a:t>
            </a:r>
            <a:r>
              <a:rPr lang="zh-CN" altLang="en-US" dirty="0" smtClean="0"/>
              <a:t>的</a:t>
            </a:r>
            <a:r>
              <a:rPr lang="en-US" altLang="zh-CN" dirty="0" smtClean="0"/>
              <a:t>fellowship</a:t>
            </a:r>
            <a:r>
              <a:rPr lang="zh-CN" altLang="en-US" dirty="0" smtClean="0"/>
              <a:t>的，大家可以去他们的网页上面找找。还有一个例子不知道大家有没有听说，诺基亚获得欧盟</a:t>
            </a:r>
            <a:r>
              <a:rPr lang="en-US" altLang="zh-CN" dirty="0" smtClean="0"/>
              <a:t>13.5</a:t>
            </a:r>
            <a:r>
              <a:rPr lang="zh-CN" altLang="en-US" dirty="0" smtClean="0"/>
              <a:t>亿美元经费研究石墨烯。为学校寻找科研合作伙伴提供了一些思路。</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36</a:t>
            </a:fld>
            <a:endParaRPr lang="en-US" altLang="zh-CN"/>
          </a:p>
        </p:txBody>
      </p:sp>
    </p:spTree>
    <p:extLst>
      <p:ext uri="{BB962C8B-B14F-4D97-AF65-F5344CB8AC3E}">
        <p14:creationId xmlns:p14="http://schemas.microsoft.com/office/powerpoint/2010/main" val="17995186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可能有些同学英文基础不是很好，想快速的对这个课题有个初步的认识。也不防先看看中文的相关文献。</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37</a:t>
            </a:fld>
            <a:endParaRPr lang="en-US" altLang="zh-CN"/>
          </a:p>
        </p:txBody>
      </p:sp>
    </p:spTree>
    <p:extLst>
      <p:ext uri="{BB962C8B-B14F-4D97-AF65-F5344CB8AC3E}">
        <p14:creationId xmlns:p14="http://schemas.microsoft.com/office/powerpoint/2010/main" val="25413437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主要还是以国外的科研机构为主的，如何查看中国主要的科研机构呢</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38</a:t>
            </a:fld>
            <a:endParaRPr lang="en-US" altLang="zh-CN"/>
          </a:p>
        </p:txBody>
      </p:sp>
    </p:spTree>
    <p:extLst>
      <p:ext uri="{BB962C8B-B14F-4D97-AF65-F5344CB8AC3E}">
        <p14:creationId xmlns:p14="http://schemas.microsoft.com/office/powerpoint/2010/main" val="4068919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通过期刊检索结果可以查看现有的文章都发表在了哪些期刊上，为老师们投稿有一个比较直观的印象。另外如果老师在科研一开始的时候就已经有一本目标刊物，可以专门对这本期刊发表的相应课题进行分析。提高投稿的成功率。</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39</a:t>
            </a:fld>
            <a:endParaRPr lang="en-US" altLang="zh-CN"/>
          </a:p>
        </p:txBody>
      </p:sp>
    </p:spTree>
    <p:extLst>
      <p:ext uri="{BB962C8B-B14F-4D97-AF65-F5344CB8AC3E}">
        <p14:creationId xmlns:p14="http://schemas.microsoft.com/office/powerpoint/2010/main" val="12524593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内分泌、代谢、营养学、糖尿病、手术治疗还是比较热门的研究方向</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40</a:t>
            </a:fld>
            <a:endParaRPr lang="en-US" altLang="zh-CN"/>
          </a:p>
        </p:txBody>
      </p:sp>
    </p:spTree>
    <p:extLst>
      <p:ext uri="{BB962C8B-B14F-4D97-AF65-F5344CB8AC3E}">
        <p14:creationId xmlns:p14="http://schemas.microsoft.com/office/powerpoint/2010/main" val="2025774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按照被引用次数排序，可以看看高频被引文章</a:t>
            </a:r>
            <a:r>
              <a:rPr lang="en-US" altLang="zh-CN" dirty="0" smtClean="0"/>
              <a:t>2.</a:t>
            </a:r>
            <a:r>
              <a:rPr lang="zh-CN" altLang="en-US" dirty="0" smtClean="0"/>
              <a:t>再次分析检索结果</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42</a:t>
            </a:fld>
            <a:endParaRPr lang="en-US" altLang="zh-CN"/>
          </a:p>
        </p:txBody>
      </p:sp>
    </p:spTree>
    <p:extLst>
      <p:ext uri="{BB962C8B-B14F-4D97-AF65-F5344CB8AC3E}">
        <p14:creationId xmlns:p14="http://schemas.microsoft.com/office/powerpoint/2010/main" val="34487043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期刊也经常会向一个科研领域的核心研究人员来约稿。</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43</a:t>
            </a:fld>
            <a:endParaRPr lang="en-US" altLang="zh-CN"/>
          </a:p>
        </p:txBody>
      </p:sp>
    </p:spTree>
    <p:extLst>
      <p:ext uri="{BB962C8B-B14F-4D97-AF65-F5344CB8AC3E}">
        <p14:creationId xmlns:p14="http://schemas.microsoft.com/office/powerpoint/2010/main" val="35678502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核心研究人员的</a:t>
            </a:r>
            <a:r>
              <a:rPr lang="en-US" altLang="zh-CN" dirty="0" smtClean="0"/>
              <a:t>review</a:t>
            </a:r>
            <a:r>
              <a:rPr lang="zh-CN" altLang="en-US" dirty="0" smtClean="0"/>
              <a:t>会被大多数同领域的科研人员参考阅读，所以分析引用的文献就可以找到不同的科研方向。发表年限比较早且引用次数比较高的论文，通常是这个领域的经典的文章。对于了解其相关的发展是很有帮助的。相比于第一篇经典的文章，第二篇二章</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45</a:t>
            </a:fld>
            <a:endParaRPr lang="en-US" altLang="zh-CN"/>
          </a:p>
        </p:txBody>
      </p:sp>
    </p:spTree>
    <p:extLst>
      <p:ext uri="{BB962C8B-B14F-4D97-AF65-F5344CB8AC3E}">
        <p14:creationId xmlns:p14="http://schemas.microsoft.com/office/powerpoint/2010/main" val="23024246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各种功能先按下不表，重点来说一下引证关系</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46</a:t>
            </a:fld>
            <a:endParaRPr lang="en-US" altLang="zh-CN"/>
          </a:p>
        </p:txBody>
      </p:sp>
    </p:spTree>
    <p:extLst>
      <p:ext uri="{BB962C8B-B14F-4D97-AF65-F5344CB8AC3E}">
        <p14:creationId xmlns:p14="http://schemas.microsoft.com/office/powerpoint/2010/main" val="1997888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在我们点击搜索之前，那位同学知道到现在</a:t>
            </a:r>
            <a:r>
              <a:rPr lang="zh-CN" altLang="en-US" dirty="0" smtClean="0"/>
              <a:t>为止曲阜师范大学一共</a:t>
            </a:r>
            <a:r>
              <a:rPr lang="zh-CN" altLang="en-US" dirty="0" smtClean="0"/>
              <a:t>发表了多少篇论文被</a:t>
            </a:r>
            <a:r>
              <a:rPr lang="en-US" altLang="zh-CN" dirty="0" smtClean="0"/>
              <a:t>SCI</a:t>
            </a:r>
            <a:r>
              <a:rPr lang="zh-CN" altLang="en-US" dirty="0" smtClean="0"/>
              <a:t>收录，请三个同学回答，最接近的给个小礼品</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5</a:t>
            </a:fld>
            <a:endParaRPr lang="en-US" altLang="zh-CN"/>
          </a:p>
        </p:txBody>
      </p:sp>
    </p:spTree>
    <p:extLst>
      <p:ext uri="{BB962C8B-B14F-4D97-AF65-F5344CB8AC3E}">
        <p14:creationId xmlns:p14="http://schemas.microsoft.com/office/powerpoint/2010/main" val="40263621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例如，我想看看近五年内，关于肥胖症治疗的相关文献</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55</a:t>
            </a:fld>
            <a:endParaRPr lang="en-US" altLang="zh-CN"/>
          </a:p>
        </p:txBody>
      </p:sp>
    </p:spTree>
    <p:extLst>
      <p:ext uri="{BB962C8B-B14F-4D97-AF65-F5344CB8AC3E}">
        <p14:creationId xmlns:p14="http://schemas.microsoft.com/office/powerpoint/2010/main" val="4043750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什么最吸引我呢，就是这个投稿人的邮箱。</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58</a:t>
            </a:fld>
            <a:endParaRPr lang="en-US" altLang="zh-CN"/>
          </a:p>
        </p:txBody>
      </p:sp>
    </p:spTree>
    <p:extLst>
      <p:ext uri="{BB962C8B-B14F-4D97-AF65-F5344CB8AC3E}">
        <p14:creationId xmlns:p14="http://schemas.microsoft.com/office/powerpoint/2010/main" val="2107000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F4EC7C5-0E4A-4FF8-B8B2-188DC47935C3}" type="slidenum">
              <a:rPr lang="zh-CN" altLang="en-US"/>
              <a:pPr>
                <a:defRPr/>
              </a:pPr>
              <a:t>66</a:t>
            </a:fld>
            <a:endParaRPr lang="en-US" altLang="zh-CN" dirty="0"/>
          </a:p>
        </p:txBody>
      </p:sp>
      <p:sp>
        <p:nvSpPr>
          <p:cNvPr id="90115" name="Rectangle 2"/>
          <p:cNvSpPr>
            <a:spLocks noGrp="1" noRot="1" noChangeAspect="1" noChangeArrowheads="1" noTextEdit="1"/>
          </p:cNvSpPr>
          <p:nvPr>
            <p:ph type="sldImg"/>
          </p:nvPr>
        </p:nvSpPr>
        <p:spPr>
          <a:xfrm>
            <a:off x="1144588" y="687388"/>
            <a:ext cx="4570412" cy="3427412"/>
          </a:xfrm>
          <a:ln/>
        </p:spPr>
      </p:sp>
      <p:sp>
        <p:nvSpPr>
          <p:cNvPr id="90116" name="Rectangle 3"/>
          <p:cNvSpPr>
            <a:spLocks noGrp="1" noChangeArrowheads="1"/>
          </p:cNvSpPr>
          <p:nvPr>
            <p:ph type="body" idx="1"/>
          </p:nvPr>
        </p:nvSpPr>
        <p:spPr>
          <a:xfrm>
            <a:off x="685494" y="4342939"/>
            <a:ext cx="5487013" cy="411316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itchFamily="34" charset="0"/>
              </a:rPr>
              <a:t>一些非热点学科可能本身文献量较少，但是可以通过相关记录拓展思路。</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txBox="1">
            <a:spLocks noGrp="1" noChangeArrowheads="1"/>
          </p:cNvSpPr>
          <p:nvPr/>
        </p:nvSpPr>
        <p:spPr bwMode="auto">
          <a:xfrm>
            <a:off x="3884463" y="8685878"/>
            <a:ext cx="2972004" cy="456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19" rIns="91440" bIns="45719" anchor="b"/>
          <a:lstStyle>
            <a:lvl1pPr defTabSz="990600" eaLnBrk="0" hangingPunct="0">
              <a:defRPr sz="2400">
                <a:solidFill>
                  <a:schemeClr val="tx1"/>
                </a:solidFill>
                <a:latin typeface="Arial" pitchFamily="34" charset="0"/>
                <a:ea typeface="宋体" pitchFamily="2" charset="-122"/>
              </a:defRPr>
            </a:lvl1pPr>
            <a:lvl2pPr marL="742950" indent="-285750" defTabSz="990600" eaLnBrk="0" hangingPunct="0">
              <a:defRPr sz="2400">
                <a:solidFill>
                  <a:schemeClr val="tx1"/>
                </a:solidFill>
                <a:latin typeface="Arial" pitchFamily="34" charset="0"/>
                <a:ea typeface="宋体" pitchFamily="2" charset="-122"/>
              </a:defRPr>
            </a:lvl2pPr>
            <a:lvl3pPr marL="1143000" indent="-228600" defTabSz="990600" eaLnBrk="0" hangingPunct="0">
              <a:defRPr sz="2400">
                <a:solidFill>
                  <a:schemeClr val="tx1"/>
                </a:solidFill>
                <a:latin typeface="Arial" pitchFamily="34" charset="0"/>
                <a:ea typeface="宋体" pitchFamily="2" charset="-122"/>
              </a:defRPr>
            </a:lvl3pPr>
            <a:lvl4pPr marL="1600200" indent="-228600" defTabSz="990600" eaLnBrk="0" hangingPunct="0">
              <a:defRPr sz="2400">
                <a:solidFill>
                  <a:schemeClr val="tx1"/>
                </a:solidFill>
                <a:latin typeface="Arial" pitchFamily="34" charset="0"/>
                <a:ea typeface="宋体" pitchFamily="2" charset="-122"/>
              </a:defRPr>
            </a:lvl4pPr>
            <a:lvl5pPr marL="2057400" indent="-228600" defTabSz="990600" eaLnBrk="0" hangingPunct="0">
              <a:defRPr sz="2400">
                <a:solidFill>
                  <a:schemeClr val="tx1"/>
                </a:solidFill>
                <a:latin typeface="Arial" pitchFamily="34" charset="0"/>
                <a:ea typeface="宋体" pitchFamily="2" charset="-122"/>
              </a:defRPr>
            </a:lvl5pPr>
            <a:lvl6pPr marL="2514600" indent="-228600" defTabSz="990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defTabSz="990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defTabSz="990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defTabSz="990600" eaLnBrk="0" fontAlgn="base" hangingPunct="0">
              <a:spcBef>
                <a:spcPct val="0"/>
              </a:spcBef>
              <a:spcAft>
                <a:spcPct val="0"/>
              </a:spcAft>
              <a:defRPr sz="2400">
                <a:solidFill>
                  <a:schemeClr val="tx1"/>
                </a:solidFill>
                <a:latin typeface="Arial" pitchFamily="34" charset="0"/>
                <a:ea typeface="宋体" pitchFamily="2" charset="-122"/>
              </a:defRPr>
            </a:lvl9pPr>
          </a:lstStyle>
          <a:p>
            <a:pPr algn="r" eaLnBrk="1" hangingPunct="1"/>
            <a:fld id="{1906CAE2-6154-455D-805F-955EB82ADDC1}" type="slidenum">
              <a:rPr lang="zh-CN" altLang="en-US" sz="1200"/>
              <a:pPr algn="r" eaLnBrk="1" hangingPunct="1"/>
              <a:t>68</a:t>
            </a:fld>
            <a:endParaRPr lang="en-US" altLang="zh-CN" sz="1200"/>
          </a:p>
        </p:txBody>
      </p:sp>
      <p:sp>
        <p:nvSpPr>
          <p:cNvPr id="91139" name="Rectangle 2"/>
          <p:cNvSpPr>
            <a:spLocks noGrp="1" noRot="1" noChangeAspect="1" noChangeArrowheads="1" noTextEdit="1"/>
          </p:cNvSpPr>
          <p:nvPr>
            <p:ph type="sldImg"/>
          </p:nvPr>
        </p:nvSpPr>
        <p:spPr>
          <a:xfrm>
            <a:off x="1143000" y="685800"/>
            <a:ext cx="4572000" cy="3429000"/>
          </a:xfrm>
          <a:ln/>
        </p:spPr>
      </p:sp>
      <p:sp>
        <p:nvSpPr>
          <p:cNvPr id="91140" name="Rectangle 3"/>
          <p:cNvSpPr>
            <a:spLocks noGrp="1" noChangeArrowheads="1"/>
          </p:cNvSpPr>
          <p:nvPr>
            <p:ph type="body" idx="1"/>
          </p:nvPr>
        </p:nvSpPr>
        <p:spPr>
          <a:xfrm>
            <a:off x="1145557" y="4344358"/>
            <a:ext cx="4566888" cy="4114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19" rIns="91440" bIns="45719"/>
          <a:lstStyle/>
          <a:p>
            <a:r>
              <a:rPr lang="zh-CN" altLang="en-US" dirty="0" smtClean="0">
                <a:latin typeface="Arial" pitchFamily="34" charset="0"/>
              </a:rPr>
              <a:t>讲到这里同学们对“引文”这个词有没有新的认识呢？</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请问大家一个问题，有没有同学或者老师往外文期刊投过稿件？</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88</a:t>
            </a:fld>
            <a:endParaRPr lang="en-US" altLang="zh-CN"/>
          </a:p>
        </p:txBody>
      </p:sp>
    </p:spTree>
    <p:extLst>
      <p:ext uri="{BB962C8B-B14F-4D97-AF65-F5344CB8AC3E}">
        <p14:creationId xmlns:p14="http://schemas.microsoft.com/office/powerpoint/2010/main" val="32129562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很多期刊对于咱们中国作者英文的一些遣词造句颇有微词，另外可能是看最后的引文格式不对，或者是引用的文献水平较低。他会委婉的用其他利理由来拒绝掉你。建议大家多读一些英文的文献，我在做毕设的时候导师给我的任务就是每天精读</a:t>
            </a:r>
            <a:r>
              <a:rPr lang="en-US" altLang="zh-CN" dirty="0" smtClean="0"/>
              <a:t>10</a:t>
            </a:r>
            <a:r>
              <a:rPr lang="zh-CN" altLang="en-US" dirty="0" smtClean="0"/>
              <a:t>篇相关文献，每周要向他做文献汇报。开始的时候非常的痛苦，但是最后写文章的时候却很感谢我的老师，因为他的要求，行文的时候不再一字一句的用</a:t>
            </a:r>
            <a:r>
              <a:rPr lang="en-US" altLang="zh-CN" dirty="0" err="1" smtClean="0"/>
              <a:t>google</a:t>
            </a:r>
            <a:r>
              <a:rPr lang="zh-CN" altLang="en-US" dirty="0" smtClean="0"/>
              <a:t>翻译，那种写英语套话的本领强了不少。</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91</a:t>
            </a:fld>
            <a:endParaRPr lang="en-US" altLang="zh-CN"/>
          </a:p>
        </p:txBody>
      </p:sp>
    </p:spTree>
    <p:extLst>
      <p:ext uri="{BB962C8B-B14F-4D97-AF65-F5344CB8AC3E}">
        <p14:creationId xmlns:p14="http://schemas.microsoft.com/office/powerpoint/2010/main" val="2747022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并不限于说我的文章被拒绝了我再看去投什么文章，而是说一开始的时候我实验室发了什么什么期刊。我就要选定几个目标</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97</a:t>
            </a:fld>
            <a:endParaRPr lang="en-US" altLang="zh-CN"/>
          </a:p>
        </p:txBody>
      </p:sp>
    </p:spTree>
    <p:extLst>
      <p:ext uri="{BB962C8B-B14F-4D97-AF65-F5344CB8AC3E}">
        <p14:creationId xmlns:p14="http://schemas.microsoft.com/office/powerpoint/2010/main" val="25950747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从另一个角度告诉老师们应该如何选刊</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99</a:t>
            </a:fld>
            <a:endParaRPr lang="en-US" altLang="zh-CN"/>
          </a:p>
        </p:txBody>
      </p:sp>
    </p:spTree>
    <p:extLst>
      <p:ext uri="{BB962C8B-B14F-4D97-AF65-F5344CB8AC3E}">
        <p14:creationId xmlns:p14="http://schemas.microsoft.com/office/powerpoint/2010/main" val="20983061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txBox="1">
            <a:spLocks noGrp="1" noChangeArrowheads="1"/>
          </p:cNvSpPr>
          <p:nvPr/>
        </p:nvSpPr>
        <p:spPr bwMode="auto">
          <a:xfrm>
            <a:off x="3885996" y="8685878"/>
            <a:ext cx="2970471" cy="456704"/>
          </a:xfrm>
          <a:prstGeom prst="rect">
            <a:avLst/>
          </a:prstGeom>
          <a:noFill/>
          <a:ln>
            <a:miter lim="800000"/>
            <a:headEnd/>
            <a:tailEnd/>
          </a:ln>
        </p:spPr>
        <p:txBody>
          <a:bodyPr lIns="87058" tIns="43529" rIns="87058" bIns="43529" anchor="b"/>
          <a:lstStyle/>
          <a:p>
            <a:pPr algn="r" defTabSz="870460">
              <a:defRPr/>
            </a:pPr>
            <a:fld id="{B66243BC-51F3-4F09-B16D-0713085FC493}" type="slidenum">
              <a:rPr lang="zh-CN" altLang="en-US" sz="1100">
                <a:ea typeface="+mn-ea"/>
              </a:rPr>
              <a:pPr algn="r" defTabSz="870460">
                <a:defRPr/>
              </a:pPr>
              <a:t>112</a:t>
            </a:fld>
            <a:endParaRPr lang="en-US" altLang="zh-CN" sz="1100">
              <a:ea typeface="+mn-ea"/>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引用尤进茂老师的文章主要发表在了哪些期刊上啊？</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16</a:t>
            </a:fld>
            <a:endParaRPr lang="en-US" altLang="zh-CN"/>
          </a:p>
        </p:txBody>
      </p:sp>
    </p:spTree>
    <p:extLst>
      <p:ext uri="{BB962C8B-B14F-4D97-AF65-F5344CB8AC3E}">
        <p14:creationId xmlns:p14="http://schemas.microsoft.com/office/powerpoint/2010/main" val="391460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不知道有没有同学想过毕业之后想出国留学。申请国外博士的时候经常会碰到这么一个问题，就是学校说你的背景很好，但是我们现在没有经费不招人。那我们如果自己寻找课题经费的话应该去哪里找呢？</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18</a:t>
            </a:fld>
            <a:endParaRPr lang="en-US" altLang="zh-CN"/>
          </a:p>
        </p:txBody>
      </p:sp>
    </p:spTree>
    <p:extLst>
      <p:ext uri="{BB962C8B-B14F-4D97-AF65-F5344CB8AC3E}">
        <p14:creationId xmlns:p14="http://schemas.microsoft.com/office/powerpoint/2010/main" val="2325678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三个方面，找导师，找科研伙伴，引进人才</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23</a:t>
            </a:fld>
            <a:endParaRPr lang="en-US" altLang="zh-CN"/>
          </a:p>
        </p:txBody>
      </p:sp>
    </p:spTree>
    <p:extLst>
      <p:ext uri="{BB962C8B-B14F-4D97-AF65-F5344CB8AC3E}">
        <p14:creationId xmlns:p14="http://schemas.microsoft.com/office/powerpoint/2010/main" val="26073396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问大家了，大家在科研过程中会遇到什么问题。大家想好了可以不用举手，用意念传给我。第一条问题我已经收到了，说做实验没有课余时间，找不到漂亮的女朋友。好这个问题我会向贵校招生办的老师反映。好还有很多问题我们不一一罗列了，我之前在其他学校的讲座也收集了很多学生和老师的问题，在这里啊，我举一个如何开题查找文献的例子。</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25</a:t>
            </a:fld>
            <a:endParaRPr lang="en-US" altLang="zh-CN"/>
          </a:p>
        </p:txBody>
      </p:sp>
    </p:spTree>
    <p:extLst>
      <p:ext uri="{BB962C8B-B14F-4D97-AF65-F5344CB8AC3E}">
        <p14:creationId xmlns:p14="http://schemas.microsoft.com/office/powerpoint/2010/main" val="126319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前一阵子听一个同学和我说，看文献碰到的最悲剧的事情不是一片文献看不懂，而是发现看到一片文献题目，觉得还不错准备下载的时候，系统提示说文件已存在。</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29</a:t>
            </a:fld>
            <a:endParaRPr lang="en-US" altLang="zh-CN"/>
          </a:p>
        </p:txBody>
      </p:sp>
    </p:spTree>
    <p:extLst>
      <p:ext uri="{BB962C8B-B14F-4D97-AF65-F5344CB8AC3E}">
        <p14:creationId xmlns:p14="http://schemas.microsoft.com/office/powerpoint/2010/main" val="382820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可以看到这几个作者啊，有点印象，之后还有他们的事情</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32</a:t>
            </a:fld>
            <a:endParaRPr lang="en-US" altLang="zh-CN"/>
          </a:p>
        </p:txBody>
      </p:sp>
    </p:spTree>
    <p:extLst>
      <p:ext uri="{BB962C8B-B14F-4D97-AF65-F5344CB8AC3E}">
        <p14:creationId xmlns:p14="http://schemas.microsoft.com/office/powerpoint/2010/main" val="2440021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美国领先幅度比较大，中国暂时排在第</a:t>
            </a:r>
            <a:r>
              <a:rPr lang="en-US" altLang="zh-CN" dirty="0" smtClean="0"/>
              <a:t>11</a:t>
            </a:r>
            <a:r>
              <a:rPr lang="zh-CN" altLang="en-US" dirty="0" smtClean="0"/>
              <a:t>位</a:t>
            </a:r>
            <a:endParaRPr lang="zh-CN" altLang="en-US" dirty="0"/>
          </a:p>
        </p:txBody>
      </p:sp>
      <p:sp>
        <p:nvSpPr>
          <p:cNvPr id="4" name="灯片编号占位符 3"/>
          <p:cNvSpPr>
            <a:spLocks noGrp="1"/>
          </p:cNvSpPr>
          <p:nvPr>
            <p:ph type="sldNum" sz="quarter" idx="10"/>
          </p:nvPr>
        </p:nvSpPr>
        <p:spPr/>
        <p:txBody>
          <a:bodyPr/>
          <a:lstStyle/>
          <a:p>
            <a:pPr>
              <a:defRPr/>
            </a:pPr>
            <a:fld id="{DFFAA73D-3441-49ED-AB83-41C62263F10A}" type="slidenum">
              <a:rPr lang="en-US" altLang="zh-CN" smtClean="0"/>
              <a:pPr>
                <a:defRPr/>
              </a:pPr>
              <a:t>33</a:t>
            </a:fld>
            <a:endParaRPr lang="en-US" altLang="zh-CN"/>
          </a:p>
        </p:txBody>
      </p:sp>
    </p:spTree>
    <p:extLst>
      <p:ext uri="{BB962C8B-B14F-4D97-AF65-F5344CB8AC3E}">
        <p14:creationId xmlns:p14="http://schemas.microsoft.com/office/powerpoint/2010/main" val="42455382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4"/>
          <p:cNvSpPr>
            <a:spLocks noChangeShapeType="1"/>
          </p:cNvSpPr>
          <p:nvPr/>
        </p:nvSpPr>
        <p:spPr bwMode="auto">
          <a:xfrm>
            <a:off x="355600" y="4321175"/>
            <a:ext cx="8410575" cy="0"/>
          </a:xfrm>
          <a:prstGeom prst="line">
            <a:avLst/>
          </a:prstGeom>
          <a:noFill/>
          <a:ln w="2413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5" name="Picture 5" descr="RTR1KWE8_croppe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ltGray">
          <a:xfrm>
            <a:off x="339725" y="371475"/>
            <a:ext cx="8451850" cy="290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tr_hrz_rgb_pos"/>
          <p:cNvPicPr>
            <a:picLocks noChangeAspect="1" noChangeArrowheads="1"/>
          </p:cNvPicPr>
          <p:nvPr/>
        </p:nvPicPr>
        <p:blipFill>
          <a:blip r:embed="rId3" cstate="print">
            <a:extLst>
              <a:ext uri="{28A0092B-C50C-407E-A947-70E740481C1C}">
                <a14:useLocalDpi xmlns:a14="http://schemas.microsoft.com/office/drawing/2010/main" val="0"/>
              </a:ext>
            </a:extLst>
          </a:blip>
          <a:srcRect b="20689"/>
          <a:stretch>
            <a:fillRect/>
          </a:stretch>
        </p:blipFill>
        <p:spPr bwMode="auto">
          <a:xfrm>
            <a:off x="6048375" y="5976938"/>
            <a:ext cx="2733675"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2"/>
          <p:cNvSpPr>
            <a:spLocks noGrp="1" noChangeArrowheads="1"/>
          </p:cNvSpPr>
          <p:nvPr>
            <p:ph type="ctrTitle"/>
          </p:nvPr>
        </p:nvSpPr>
        <p:spPr>
          <a:xfrm>
            <a:off x="361950" y="3448050"/>
            <a:ext cx="8382000" cy="819150"/>
          </a:xfrm>
        </p:spPr>
        <p:txBody>
          <a:bodyPr/>
          <a:lstStyle>
            <a:lvl1pPr>
              <a:defRPr sz="3200"/>
            </a:lvl1pPr>
          </a:lstStyle>
          <a:p>
            <a:r>
              <a:rPr lang="zh-CN" altLang="en-US" smtClean="0"/>
              <a:t>单击此处编辑母版标题样式</a:t>
            </a:r>
            <a:endParaRPr lang="en-US" altLang="zh-CN"/>
          </a:p>
        </p:txBody>
      </p:sp>
      <p:sp>
        <p:nvSpPr>
          <p:cNvPr id="16387" name="Rectangle 3"/>
          <p:cNvSpPr>
            <a:spLocks noGrp="1" noChangeArrowheads="1"/>
          </p:cNvSpPr>
          <p:nvPr>
            <p:ph type="subTitle" idx="1"/>
          </p:nvPr>
        </p:nvSpPr>
        <p:spPr>
          <a:xfrm>
            <a:off x="361950" y="4435475"/>
            <a:ext cx="8382000" cy="1279525"/>
          </a:xfrm>
        </p:spPr>
        <p:txBody>
          <a:bodyPr rIns="0"/>
          <a:lstStyle>
            <a:lvl1pPr marL="0" indent="0">
              <a:lnSpc>
                <a:spcPct val="90000"/>
              </a:lnSpc>
              <a:spcBef>
                <a:spcPct val="0"/>
              </a:spcBef>
              <a:buFontTx/>
              <a:buNone/>
              <a:defRPr sz="1800"/>
            </a:lvl1pPr>
          </a:lstStyle>
          <a:p>
            <a:r>
              <a:rPr lang="zh-CN" altLang="en-US" smtClean="0"/>
              <a:t>单击此处编辑母版副标题样式</a:t>
            </a:r>
            <a:endParaRPr lang="en-US" altLang="zh-CN"/>
          </a:p>
        </p:txBody>
      </p:sp>
    </p:spTree>
    <p:extLst>
      <p:ext uri="{BB962C8B-B14F-4D97-AF65-F5344CB8AC3E}">
        <p14:creationId xmlns:p14="http://schemas.microsoft.com/office/powerpoint/2010/main" val="10242927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fld id="{0D1191BE-3F09-4D23-B0B9-CA204B860359}" type="slidenum">
              <a:rPr lang="en-US" altLang="zh-CN"/>
              <a:pPr>
                <a:defRPr/>
              </a:pPr>
              <a:t>‹#›</a:t>
            </a:fld>
            <a:endParaRPr lang="en-US" altLang="zh-CN"/>
          </a:p>
        </p:txBody>
      </p:sp>
    </p:spTree>
    <p:extLst>
      <p:ext uri="{BB962C8B-B14F-4D97-AF65-F5344CB8AC3E}">
        <p14:creationId xmlns:p14="http://schemas.microsoft.com/office/powerpoint/2010/main" val="2217266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45250" y="506413"/>
            <a:ext cx="1841500" cy="55895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917575" y="506413"/>
            <a:ext cx="5375275" cy="55895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fld id="{2923C139-D01F-4B58-8F86-1DA87E55C59A}" type="slidenum">
              <a:rPr lang="en-US" altLang="zh-CN"/>
              <a:pPr>
                <a:defRPr/>
              </a:pPr>
              <a:t>‹#›</a:t>
            </a:fld>
            <a:endParaRPr lang="en-US" altLang="zh-CN"/>
          </a:p>
        </p:txBody>
      </p:sp>
    </p:spTree>
    <p:extLst>
      <p:ext uri="{BB962C8B-B14F-4D97-AF65-F5344CB8AC3E}">
        <p14:creationId xmlns:p14="http://schemas.microsoft.com/office/powerpoint/2010/main" val="200310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4" name="Text Box 24"/>
          <p:cNvSpPr txBox="1">
            <a:spLocks noChangeArrowheads="1"/>
          </p:cNvSpPr>
          <p:nvPr/>
        </p:nvSpPr>
        <p:spPr bwMode="auto">
          <a:xfrm>
            <a:off x="336550" y="1530350"/>
            <a:ext cx="2162175" cy="457200"/>
          </a:xfrm>
          <a:prstGeom prst="rect">
            <a:avLst/>
          </a:prstGeom>
          <a:noFill/>
          <a:ln w="9525">
            <a:noFill/>
            <a:miter lim="800000"/>
            <a:headEnd/>
            <a:tailEnd/>
          </a:ln>
          <a:effectLst/>
        </p:spPr>
        <p:txBody>
          <a:bodyPr>
            <a:spAutoFit/>
          </a:bodyPr>
          <a:lstStyle/>
          <a:p>
            <a:pPr marL="228600" indent="-228600">
              <a:spcBef>
                <a:spcPct val="50000"/>
              </a:spcBef>
              <a:buClr>
                <a:schemeClr val="tx2"/>
              </a:buClr>
              <a:buFontTx/>
              <a:buChar char="•"/>
              <a:defRPr/>
            </a:pPr>
            <a:endParaRPr lang="en-GB" altLang="zh-CN">
              <a:latin typeface="Arial" charset="0"/>
              <a:ea typeface="宋体" charset="-122"/>
            </a:endParaRPr>
          </a:p>
        </p:txBody>
      </p:sp>
      <p:pic>
        <p:nvPicPr>
          <p:cNvPr id="5" name="Picture 25" descr="TR_SlideLogo_BW6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475" y="6323013"/>
            <a:ext cx="16525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0" descr="slideMaster_Logo6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hidden">
          <a:xfrm>
            <a:off x="371475" y="6323013"/>
            <a:ext cx="16446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hape 1"/>
          <p:cNvSpPr>
            <a:spLocks noGrp="1"/>
          </p:cNvSpPr>
          <p:nvPr>
            <p:ph type="title"/>
          </p:nvPr>
        </p:nvSpPr>
        <p:spPr/>
        <p:txBody>
          <a:bodyPr rtlCol="0"/>
          <a:lstStyle/>
          <a:p>
            <a:r>
              <a:rPr lang="en-US" altLang="zh-CN"/>
              <a:t>Click to edit Master title style</a:t>
            </a:r>
            <a:endParaRPr lang="zh-CN" altLang="en-US"/>
          </a:p>
        </p:txBody>
      </p:sp>
      <p:sp>
        <p:nvSpPr>
          <p:cNvPr id="3" name="Shape 2"/>
          <p:cNvSpPr>
            <a:spLocks noGrp="1"/>
          </p:cNvSpPr>
          <p:nvPr>
            <p:ph type="body" idx="1"/>
          </p:nvPr>
        </p:nvSpPr>
        <p:spPr/>
        <p:txBody>
          <a:bodyPr rtlCol="0"/>
          <a:lstStyle/>
          <a:p>
            <a:pPr lvl="0"/>
            <a:r>
              <a:rPr lang="en-US" altLang="zh-CN"/>
              <a:t>Click to edit Master text styles</a:t>
            </a:r>
            <a:endParaRPr lang="zh-CN"/>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Tree>
    <p:extLst>
      <p:ext uri="{BB962C8B-B14F-4D97-AF65-F5344CB8AC3E}">
        <p14:creationId xmlns:p14="http://schemas.microsoft.com/office/powerpoint/2010/main" val="2087365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fld id="{9B00C0DE-DB21-4154-8AF3-82F30EF3DAB0}" type="slidenum">
              <a:rPr lang="en-US" altLang="zh-CN"/>
              <a:pPr>
                <a:defRPr/>
              </a:pPr>
              <a:t>‹#›</a:t>
            </a:fld>
            <a:endParaRPr lang="en-US" altLang="zh-CN"/>
          </a:p>
        </p:txBody>
      </p:sp>
    </p:spTree>
    <p:extLst>
      <p:ext uri="{BB962C8B-B14F-4D97-AF65-F5344CB8AC3E}">
        <p14:creationId xmlns:p14="http://schemas.microsoft.com/office/powerpoint/2010/main" val="4258955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5" name="Rectangle 5"/>
          <p:cNvSpPr>
            <a:spLocks noGrp="1" noChangeArrowheads="1"/>
          </p:cNvSpPr>
          <p:nvPr>
            <p:ph type="sldNum" sz="quarter" idx="11"/>
          </p:nvPr>
        </p:nvSpPr>
        <p:spPr>
          <a:ln/>
        </p:spPr>
        <p:txBody>
          <a:bodyPr/>
          <a:lstStyle>
            <a:lvl1pPr>
              <a:defRPr/>
            </a:lvl1pPr>
          </a:lstStyle>
          <a:p>
            <a:pPr>
              <a:defRPr/>
            </a:pPr>
            <a:fld id="{3E7F5F39-0F49-43B4-88C0-AD86F83998FD}" type="slidenum">
              <a:rPr lang="en-US" altLang="zh-CN"/>
              <a:pPr>
                <a:defRPr/>
              </a:pPr>
              <a:t>‹#›</a:t>
            </a:fld>
            <a:endParaRPr lang="en-US" altLang="zh-CN"/>
          </a:p>
        </p:txBody>
      </p:sp>
    </p:spTree>
    <p:extLst>
      <p:ext uri="{BB962C8B-B14F-4D97-AF65-F5344CB8AC3E}">
        <p14:creationId xmlns:p14="http://schemas.microsoft.com/office/powerpoint/2010/main" val="6605960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917575" y="1525588"/>
            <a:ext cx="3608388"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78363" y="1525588"/>
            <a:ext cx="3608387" cy="45704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5648C46D-3B97-4352-955D-B73D32703941}" type="slidenum">
              <a:rPr lang="en-US" altLang="zh-CN"/>
              <a:pPr>
                <a:defRPr/>
              </a:pPr>
              <a:t>‹#›</a:t>
            </a:fld>
            <a:endParaRPr lang="en-US" altLang="zh-CN"/>
          </a:p>
        </p:txBody>
      </p:sp>
    </p:spTree>
    <p:extLst>
      <p:ext uri="{BB962C8B-B14F-4D97-AF65-F5344CB8AC3E}">
        <p14:creationId xmlns:p14="http://schemas.microsoft.com/office/powerpoint/2010/main" val="17357871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8" name="Rectangle 5"/>
          <p:cNvSpPr>
            <a:spLocks noGrp="1" noChangeArrowheads="1"/>
          </p:cNvSpPr>
          <p:nvPr>
            <p:ph type="sldNum" sz="quarter" idx="11"/>
          </p:nvPr>
        </p:nvSpPr>
        <p:spPr>
          <a:ln/>
        </p:spPr>
        <p:txBody>
          <a:bodyPr/>
          <a:lstStyle>
            <a:lvl1pPr>
              <a:defRPr/>
            </a:lvl1pPr>
          </a:lstStyle>
          <a:p>
            <a:pPr>
              <a:defRPr/>
            </a:pPr>
            <a:fld id="{6501E05D-2882-451B-9CA2-C2AB47583713}" type="slidenum">
              <a:rPr lang="en-US" altLang="zh-CN"/>
              <a:pPr>
                <a:defRPr/>
              </a:pPr>
              <a:t>‹#›</a:t>
            </a:fld>
            <a:endParaRPr lang="en-US" altLang="zh-CN"/>
          </a:p>
        </p:txBody>
      </p:sp>
    </p:spTree>
    <p:extLst>
      <p:ext uri="{BB962C8B-B14F-4D97-AF65-F5344CB8AC3E}">
        <p14:creationId xmlns:p14="http://schemas.microsoft.com/office/powerpoint/2010/main" val="218561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4" name="Rectangle 5"/>
          <p:cNvSpPr>
            <a:spLocks noGrp="1" noChangeArrowheads="1"/>
          </p:cNvSpPr>
          <p:nvPr>
            <p:ph type="sldNum" sz="quarter" idx="11"/>
          </p:nvPr>
        </p:nvSpPr>
        <p:spPr>
          <a:ln/>
        </p:spPr>
        <p:txBody>
          <a:bodyPr/>
          <a:lstStyle>
            <a:lvl1pPr>
              <a:defRPr/>
            </a:lvl1pPr>
          </a:lstStyle>
          <a:p>
            <a:pPr>
              <a:defRPr/>
            </a:pPr>
            <a:fld id="{3542DEFD-D2AF-4513-8896-3AA824606BEC}" type="slidenum">
              <a:rPr lang="en-US" altLang="zh-CN"/>
              <a:pPr>
                <a:defRPr/>
              </a:pPr>
              <a:t>‹#›</a:t>
            </a:fld>
            <a:endParaRPr lang="en-US" altLang="zh-CN"/>
          </a:p>
        </p:txBody>
      </p:sp>
    </p:spTree>
    <p:extLst>
      <p:ext uri="{BB962C8B-B14F-4D97-AF65-F5344CB8AC3E}">
        <p14:creationId xmlns:p14="http://schemas.microsoft.com/office/powerpoint/2010/main" val="7846185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3" name="Rectangle 5"/>
          <p:cNvSpPr>
            <a:spLocks noGrp="1" noChangeArrowheads="1"/>
          </p:cNvSpPr>
          <p:nvPr>
            <p:ph type="sldNum" sz="quarter" idx="11"/>
          </p:nvPr>
        </p:nvSpPr>
        <p:spPr>
          <a:ln/>
        </p:spPr>
        <p:txBody>
          <a:bodyPr/>
          <a:lstStyle>
            <a:lvl1pPr>
              <a:defRPr/>
            </a:lvl1pPr>
          </a:lstStyle>
          <a:p>
            <a:pPr>
              <a:defRPr/>
            </a:pPr>
            <a:fld id="{CD432ACA-885A-4DCE-A496-6F3AF1DEA645}" type="slidenum">
              <a:rPr lang="en-US" altLang="zh-CN"/>
              <a:pPr>
                <a:defRPr/>
              </a:pPr>
              <a:t>‹#›</a:t>
            </a:fld>
            <a:endParaRPr lang="en-US" altLang="zh-CN"/>
          </a:p>
        </p:txBody>
      </p:sp>
    </p:spTree>
    <p:extLst>
      <p:ext uri="{BB962C8B-B14F-4D97-AF65-F5344CB8AC3E}">
        <p14:creationId xmlns:p14="http://schemas.microsoft.com/office/powerpoint/2010/main" val="253851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FE37893E-276B-4613-BC66-14C8FE38F7FB}" type="slidenum">
              <a:rPr lang="en-US" altLang="zh-CN"/>
              <a:pPr>
                <a:defRPr/>
              </a:pPr>
              <a:t>‹#›</a:t>
            </a:fld>
            <a:endParaRPr lang="en-US" altLang="zh-CN"/>
          </a:p>
        </p:txBody>
      </p:sp>
    </p:spTree>
    <p:extLst>
      <p:ext uri="{BB962C8B-B14F-4D97-AF65-F5344CB8AC3E}">
        <p14:creationId xmlns:p14="http://schemas.microsoft.com/office/powerpoint/2010/main" val="23024059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ftr" sz="quarter" idx="10"/>
          </p:nvPr>
        </p:nvSpPr>
        <p:spPr>
          <a:ln/>
        </p:spPr>
        <p:txBody>
          <a:bodyPr/>
          <a:lstStyle>
            <a:lvl1pPr>
              <a:defRPr/>
            </a:lvl1pPr>
          </a:lstStyle>
          <a:p>
            <a:pPr>
              <a:defRPr/>
            </a:pPr>
            <a:endParaRPr lang="en-US" altLang="zh-CN"/>
          </a:p>
        </p:txBody>
      </p:sp>
      <p:sp>
        <p:nvSpPr>
          <p:cNvPr id="6" name="Rectangle 5"/>
          <p:cNvSpPr>
            <a:spLocks noGrp="1" noChangeArrowheads="1"/>
          </p:cNvSpPr>
          <p:nvPr>
            <p:ph type="sldNum" sz="quarter" idx="11"/>
          </p:nvPr>
        </p:nvSpPr>
        <p:spPr>
          <a:ln/>
        </p:spPr>
        <p:txBody>
          <a:bodyPr/>
          <a:lstStyle>
            <a:lvl1pPr>
              <a:defRPr/>
            </a:lvl1pPr>
          </a:lstStyle>
          <a:p>
            <a:pPr>
              <a:defRPr/>
            </a:pPr>
            <a:fld id="{51C7E6C3-64EB-4C27-A685-C08DF3131A72}" type="slidenum">
              <a:rPr lang="en-US" altLang="zh-CN"/>
              <a:pPr>
                <a:defRPr/>
              </a:pPr>
              <a:t>‹#›</a:t>
            </a:fld>
            <a:endParaRPr lang="en-US" altLang="zh-CN"/>
          </a:p>
        </p:txBody>
      </p:sp>
    </p:spTree>
    <p:extLst>
      <p:ext uri="{BB962C8B-B14F-4D97-AF65-F5344CB8AC3E}">
        <p14:creationId xmlns:p14="http://schemas.microsoft.com/office/powerpoint/2010/main" val="4274272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ext Box 2"/>
          <p:cNvSpPr txBox="1">
            <a:spLocks noChangeArrowheads="1"/>
          </p:cNvSpPr>
          <p:nvPr/>
        </p:nvSpPr>
        <p:spPr bwMode="auto">
          <a:xfrm>
            <a:off x="336550" y="1530350"/>
            <a:ext cx="21621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buClr>
                <a:schemeClr val="tx2"/>
              </a:buClr>
              <a:buFontTx/>
              <a:buChar char="•"/>
              <a:defRPr/>
            </a:pPr>
            <a:endParaRPr lang="zh-CN" altLang="zh-CN" sz="2400" smtClean="0"/>
          </a:p>
        </p:txBody>
      </p:sp>
      <p:pic>
        <p:nvPicPr>
          <p:cNvPr id="1027" name="Picture 3" descr="TR_SlideLogo_BW60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71475" y="6323013"/>
            <a:ext cx="165258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4"/>
          <p:cNvSpPr>
            <a:spLocks noGrp="1" noChangeArrowheads="1"/>
          </p:cNvSpPr>
          <p:nvPr>
            <p:ph type="ftr" sz="quarter" idx="3"/>
          </p:nvPr>
        </p:nvSpPr>
        <p:spPr bwMode="auto">
          <a:xfrm>
            <a:off x="3124200" y="6394450"/>
            <a:ext cx="5172075" cy="231775"/>
          </a:xfrm>
          <a:prstGeom prst="rect">
            <a:avLst/>
          </a:prstGeom>
          <a:noFill/>
          <a:ln w="9525">
            <a:noFill/>
            <a:miter lim="800000"/>
            <a:headEnd/>
            <a:tailEnd/>
          </a:ln>
          <a:effectLst/>
        </p:spPr>
        <p:txBody>
          <a:bodyPr vert="horz" wrap="square" lIns="0" tIns="45720" rIns="0" bIns="45720" numCol="1" anchor="t" anchorCtr="0" compatLnSpc="1">
            <a:prstTxWarp prst="textNoShape">
              <a:avLst/>
            </a:prstTxWarp>
          </a:bodyPr>
          <a:lstStyle>
            <a:lvl1pPr algn="r">
              <a:defRPr sz="900">
                <a:solidFill>
                  <a:schemeClr val="bg1"/>
                </a:solidFill>
                <a:ea typeface="宋体" charset="-122"/>
              </a:defRPr>
            </a:lvl1pPr>
          </a:lstStyle>
          <a:p>
            <a:pPr>
              <a:defRPr/>
            </a:pPr>
            <a:endParaRPr lang="en-US" altLang="zh-CN"/>
          </a:p>
        </p:txBody>
      </p:sp>
      <p:sp>
        <p:nvSpPr>
          <p:cNvPr id="15365" name="Rectangle 5"/>
          <p:cNvSpPr>
            <a:spLocks noGrp="1" noChangeArrowheads="1"/>
          </p:cNvSpPr>
          <p:nvPr>
            <p:ph type="sldNum" sz="quarter" idx="4"/>
          </p:nvPr>
        </p:nvSpPr>
        <p:spPr bwMode="auto">
          <a:xfrm>
            <a:off x="8424863" y="6394450"/>
            <a:ext cx="457200" cy="2317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900">
                <a:ea typeface="宋体" charset="-122"/>
              </a:defRPr>
            </a:lvl1pPr>
          </a:lstStyle>
          <a:p>
            <a:pPr>
              <a:defRPr/>
            </a:pPr>
            <a:fld id="{3000C965-CBE7-405C-B397-5FF9FCB31A53}" type="slidenum">
              <a:rPr lang="en-US" altLang="zh-CN"/>
              <a:pPr>
                <a:defRPr/>
              </a:pPr>
              <a:t>‹#›</a:t>
            </a:fld>
            <a:endParaRPr lang="en-US" altLang="zh-CN"/>
          </a:p>
        </p:txBody>
      </p:sp>
      <p:sp>
        <p:nvSpPr>
          <p:cNvPr id="1030" name="Rectangle 6"/>
          <p:cNvSpPr>
            <a:spLocks noGrp="1" noChangeArrowheads="1"/>
          </p:cNvSpPr>
          <p:nvPr>
            <p:ph type="title"/>
          </p:nvPr>
        </p:nvSpPr>
        <p:spPr bwMode="auto">
          <a:xfrm>
            <a:off x="917575" y="506413"/>
            <a:ext cx="7369175"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zh-CN" altLang="en-US" smtClean="0"/>
              <a:t>单击此处编辑母版标题样式</a:t>
            </a:r>
            <a:endParaRPr lang="en-US" altLang="zh-CN" smtClean="0"/>
          </a:p>
        </p:txBody>
      </p:sp>
      <p:sp>
        <p:nvSpPr>
          <p:cNvPr id="1031" name="Rectangle 7"/>
          <p:cNvSpPr>
            <a:spLocks noGrp="1" noChangeArrowheads="1"/>
          </p:cNvSpPr>
          <p:nvPr>
            <p:ph type="body" idx="1"/>
          </p:nvPr>
        </p:nvSpPr>
        <p:spPr bwMode="auto">
          <a:xfrm>
            <a:off x="917575" y="1525588"/>
            <a:ext cx="7369175" cy="457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182880" bIns="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pic>
        <p:nvPicPr>
          <p:cNvPr id="1032" name="Picture 8" descr="slideMaster_Logo600"/>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hidden">
          <a:xfrm>
            <a:off x="371475" y="6323013"/>
            <a:ext cx="1644650" cy="52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3" name="Line 9"/>
          <p:cNvSpPr>
            <a:spLocks noChangeShapeType="1"/>
          </p:cNvSpPr>
          <p:nvPr/>
        </p:nvSpPr>
        <p:spPr bwMode="auto">
          <a:xfrm>
            <a:off x="917575" y="1365250"/>
            <a:ext cx="7369175" cy="0"/>
          </a:xfrm>
          <a:prstGeom prst="line">
            <a:avLst/>
          </a:prstGeom>
          <a:noFill/>
          <a:ln w="24130"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719"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20" r:id="rId12"/>
  </p:sldLayoutIdLst>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p:titleStyle>
    <p:bodyStyle>
      <a:lvl1pPr marL="228600" indent="-228600" algn="l" rtl="0" eaLnBrk="0" fontAlgn="base" hangingPunct="0">
        <a:spcBef>
          <a:spcPct val="50000"/>
        </a:spcBef>
        <a:spcAft>
          <a:spcPct val="0"/>
        </a:spcAft>
        <a:buClr>
          <a:schemeClr val="tx2"/>
        </a:buClr>
        <a:buChar char="•"/>
        <a:defRPr sz="2400">
          <a:solidFill>
            <a:schemeClr val="tx1"/>
          </a:solidFill>
          <a:latin typeface="+mn-lt"/>
          <a:ea typeface="+mn-ea"/>
          <a:cs typeface="+mn-cs"/>
        </a:defRPr>
      </a:lvl1pPr>
      <a:lvl2pPr marL="628650" indent="-285750" algn="l" rtl="0" eaLnBrk="0" fontAlgn="base" hangingPunct="0">
        <a:spcBef>
          <a:spcPct val="30000"/>
        </a:spcBef>
        <a:spcAft>
          <a:spcPct val="0"/>
        </a:spcAft>
        <a:buClr>
          <a:schemeClr val="tx2"/>
        </a:buClr>
        <a:buFont typeface="Arial" charset="0"/>
        <a:buChar char="–"/>
        <a:defRPr sz="2000">
          <a:solidFill>
            <a:schemeClr val="tx1"/>
          </a:solidFill>
          <a:latin typeface="+mn-lt"/>
        </a:defRPr>
      </a:lvl2pPr>
      <a:lvl3pPr marL="914400" indent="-171450" algn="l" rtl="0" eaLnBrk="0" fontAlgn="base" hangingPunct="0">
        <a:spcBef>
          <a:spcPct val="25000"/>
        </a:spcBef>
        <a:spcAft>
          <a:spcPct val="0"/>
        </a:spcAft>
        <a:buClr>
          <a:schemeClr val="tx2"/>
        </a:buClr>
        <a:buChar char="•"/>
        <a:defRPr>
          <a:solidFill>
            <a:schemeClr val="tx1"/>
          </a:solidFill>
          <a:latin typeface="+mn-lt"/>
        </a:defRPr>
      </a:lvl3pPr>
      <a:lvl4pPr marL="1257300" indent="-228600" algn="l" rtl="0" eaLnBrk="0" fontAlgn="base" hangingPunct="0">
        <a:spcBef>
          <a:spcPct val="20000"/>
        </a:spcBef>
        <a:spcAft>
          <a:spcPct val="0"/>
        </a:spcAft>
        <a:buClr>
          <a:schemeClr val="tx2"/>
        </a:buClr>
        <a:buFont typeface="Arial" charset="0"/>
        <a:buChar char="–"/>
        <a:defRPr sz="1600">
          <a:solidFill>
            <a:schemeClr val="tx1"/>
          </a:solidFill>
          <a:latin typeface="+mn-lt"/>
        </a:defRPr>
      </a:lvl4pPr>
      <a:lvl5pPr marL="1485900" indent="-114300" algn="l" rtl="0" eaLnBrk="0" fontAlgn="base" hangingPunct="0">
        <a:spcBef>
          <a:spcPct val="20000"/>
        </a:spcBef>
        <a:spcAft>
          <a:spcPct val="0"/>
        </a:spcAft>
        <a:buClr>
          <a:schemeClr val="tx2"/>
        </a:buClr>
        <a:buChar char="•"/>
        <a:defRPr sz="1400">
          <a:solidFill>
            <a:schemeClr val="tx1"/>
          </a:solidFill>
          <a:latin typeface="+mn-lt"/>
        </a:defRPr>
      </a:lvl5pPr>
      <a:lvl6pPr marL="1943100" indent="-114300" algn="l" rtl="0" eaLnBrk="1" fontAlgn="base" hangingPunct="1">
        <a:spcBef>
          <a:spcPct val="20000"/>
        </a:spcBef>
        <a:spcAft>
          <a:spcPct val="0"/>
        </a:spcAft>
        <a:buClr>
          <a:schemeClr val="tx2"/>
        </a:buClr>
        <a:buChar char="•"/>
        <a:defRPr sz="1400">
          <a:solidFill>
            <a:schemeClr val="tx1"/>
          </a:solidFill>
          <a:latin typeface="+mn-lt"/>
        </a:defRPr>
      </a:lvl6pPr>
      <a:lvl7pPr marL="2400300" indent="-114300" algn="l" rtl="0" eaLnBrk="1" fontAlgn="base" hangingPunct="1">
        <a:spcBef>
          <a:spcPct val="20000"/>
        </a:spcBef>
        <a:spcAft>
          <a:spcPct val="0"/>
        </a:spcAft>
        <a:buClr>
          <a:schemeClr val="tx2"/>
        </a:buClr>
        <a:buChar char="•"/>
        <a:defRPr sz="1400">
          <a:solidFill>
            <a:schemeClr val="tx1"/>
          </a:solidFill>
          <a:latin typeface="+mn-lt"/>
        </a:defRPr>
      </a:lvl7pPr>
      <a:lvl8pPr marL="2857500" indent="-114300" algn="l" rtl="0" eaLnBrk="1" fontAlgn="base" hangingPunct="1">
        <a:spcBef>
          <a:spcPct val="20000"/>
        </a:spcBef>
        <a:spcAft>
          <a:spcPct val="0"/>
        </a:spcAft>
        <a:buClr>
          <a:schemeClr val="tx2"/>
        </a:buClr>
        <a:buChar char="•"/>
        <a:defRPr sz="1400">
          <a:solidFill>
            <a:schemeClr val="tx1"/>
          </a:solidFill>
          <a:latin typeface="+mn-lt"/>
        </a:defRPr>
      </a:lvl8pPr>
      <a:lvl9pPr marL="3314700" indent="-114300" algn="l" rtl="0" eaLnBrk="1" fontAlgn="base" hangingPunct="1">
        <a:spcBef>
          <a:spcPct val="20000"/>
        </a:spcBef>
        <a:spcAft>
          <a:spcPct val="0"/>
        </a:spcAft>
        <a:buClr>
          <a:schemeClr val="tx2"/>
        </a:buClr>
        <a:buChar char="•"/>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5" Type="http://schemas.openxmlformats.org/officeDocument/2006/relationships/hyperlink" Target="http://ip-science.thomsonreuters.com.cn/2013wokonline/courses.htm" TargetMode="External"/><Relationship Id="rId4" Type="http://schemas.openxmlformats.org/officeDocument/2006/relationships/image" Target="../media/image13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5" Type="http://schemas.openxmlformats.org/officeDocument/2006/relationships/hyperlink" Target="http://ip-science.thomsonreuters.com.cn/2013WOKOnline/resource_web.htm" TargetMode="External"/><Relationship Id="rId4" Type="http://schemas.openxmlformats.org/officeDocument/2006/relationships/image" Target="../media/image14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hyperlink" Target="mailto:ts.support.china@thomsonreuters.com"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hyperlink" Target="mailto:s.wang@thomsonreuters.com" TargetMode="Externa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www.webofknowledge.com/"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88.jpeg"/></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jpe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p:txBody>
          <a:bodyPr/>
          <a:lstStyle/>
          <a:p>
            <a:pPr eaLnBrk="1" hangingPunct="1"/>
            <a:r>
              <a:rPr lang="en-US" altLang="zh-CN" smtClean="0">
                <a:latin typeface="微软雅黑" pitchFamily="34" charset="-122"/>
                <a:ea typeface="微软雅黑" pitchFamily="34" charset="-122"/>
              </a:rPr>
              <a:t>Web of Science</a:t>
            </a:r>
            <a:r>
              <a:rPr lang="zh-CN" altLang="en-US" smtClean="0">
                <a:latin typeface="微软雅黑" pitchFamily="34" charset="-122"/>
                <a:ea typeface="微软雅黑" pitchFamily="34" charset="-122"/>
              </a:rPr>
              <a:t>助您走出科研制胜一步</a:t>
            </a:r>
            <a:endParaRPr lang="en-US" altLang="zh-CN" smtClean="0">
              <a:latin typeface="微软雅黑" pitchFamily="34" charset="-122"/>
              <a:ea typeface="微软雅黑" pitchFamily="34" charset="-122"/>
            </a:endParaRPr>
          </a:p>
        </p:txBody>
      </p:sp>
      <p:sp>
        <p:nvSpPr>
          <p:cNvPr id="5123" name="Rectangle 3"/>
          <p:cNvSpPr>
            <a:spLocks noGrp="1" noChangeArrowheads="1"/>
          </p:cNvSpPr>
          <p:nvPr>
            <p:ph type="subTitle" idx="1"/>
          </p:nvPr>
        </p:nvSpPr>
        <p:spPr>
          <a:xfrm>
            <a:off x="361950" y="4454525"/>
            <a:ext cx="8382000" cy="1279525"/>
          </a:xfrm>
        </p:spPr>
        <p:txBody>
          <a:bodyPr/>
          <a:lstStyle/>
          <a:p>
            <a:pPr eaLnBrk="1" hangingPunct="1"/>
            <a:r>
              <a:rPr lang="zh-CN" altLang="en-US" dirty="0" smtClean="0">
                <a:latin typeface="微软雅黑" pitchFamily="34" charset="-122"/>
                <a:ea typeface="微软雅黑" pitchFamily="34" charset="-122"/>
              </a:rPr>
              <a:t>王硕</a:t>
            </a:r>
            <a:endParaRPr lang="en-US" altLang="zh-CN" dirty="0" smtClean="0">
              <a:latin typeface="微软雅黑" pitchFamily="34" charset="-122"/>
              <a:ea typeface="微软雅黑" pitchFamily="34" charset="-122"/>
            </a:endParaRPr>
          </a:p>
          <a:p>
            <a:pPr eaLnBrk="1" hangingPunct="1"/>
            <a:r>
              <a:rPr lang="zh-CN" altLang="en-US" dirty="0" smtClean="0">
                <a:latin typeface="微软雅黑" pitchFamily="34" charset="-122"/>
                <a:ea typeface="微软雅黑" pitchFamily="34" charset="-122"/>
              </a:rPr>
              <a:t>汤森路</a:t>
            </a:r>
            <a:r>
              <a:rPr lang="zh-CN" altLang="en-US" dirty="0" smtClean="0">
                <a:latin typeface="微软雅黑" pitchFamily="34" charset="-122"/>
                <a:ea typeface="微软雅黑" pitchFamily="34" charset="-122"/>
              </a:rPr>
              <a:t>透</a:t>
            </a:r>
            <a:r>
              <a:rPr lang="zh-CN" altLang="en-US" dirty="0">
                <a:latin typeface="微软雅黑" pitchFamily="34" charset="-122"/>
                <a:ea typeface="微软雅黑" pitchFamily="34" charset="-122"/>
              </a:rPr>
              <a:t>集团</a:t>
            </a:r>
            <a:endParaRPr lang="en-US" altLang="zh-CN" dirty="0" smtClean="0">
              <a:latin typeface="微软雅黑" pitchFamily="34" charset="-122"/>
              <a:ea typeface="微软雅黑" pitchFamily="34" charset="-122"/>
            </a:endParaRPr>
          </a:p>
        </p:txBody>
      </p:sp>
      <p:pic>
        <p:nvPicPr>
          <p:cNvPr id="5124" name="Picture 4" descr="december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8138" y="374650"/>
            <a:ext cx="8474075" cy="312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 name="Picture 2" descr="http://baike.wordbook.com.cn/uploads/201111/1321576768iLuy3z0k_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138" y="5344967"/>
            <a:ext cx="1566862" cy="15198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626358"/>
            <a:ext cx="657225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与</a:t>
            </a:r>
            <a:r>
              <a:rPr lang="zh-CN" altLang="en-US" dirty="0" smtClean="0"/>
              <a:t>曲阜师范大学合作发表论文的国家和地区</a:t>
            </a:r>
            <a:endParaRPr lang="zh-CN" altLang="en-US" dirty="0"/>
          </a:p>
        </p:txBody>
      </p:sp>
    </p:spTree>
    <p:extLst>
      <p:ext uri="{BB962C8B-B14F-4D97-AF65-F5344CB8AC3E}">
        <p14:creationId xmlns:p14="http://schemas.microsoft.com/office/powerpoint/2010/main" val="340236930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575" y="506413"/>
            <a:ext cx="7693025" cy="836612"/>
          </a:xfrm>
        </p:spPr>
        <p:txBody>
          <a:bodyPr/>
          <a:lstStyle/>
          <a:p>
            <a:r>
              <a:rPr lang="zh-CN" altLang="en-US" dirty="0" smtClean="0"/>
              <a:t>对于科研管理人员，如何分析评价科研成果呢？</a:t>
            </a:r>
            <a:endParaRPr lang="zh-CN" altLang="en-US" dirty="0"/>
          </a:p>
        </p:txBody>
      </p:sp>
      <p:pic>
        <p:nvPicPr>
          <p:cNvPr id="11266" name="Picture 2" descr="http://www.gerad.ca/colloques/Workshop-DGTA/images/j039009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00199"/>
            <a:ext cx="6553200" cy="4674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5959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smtClean="0">
                <a:ea typeface="宋体" charset="-122"/>
              </a:rPr>
              <a:t>ESI</a:t>
            </a:r>
            <a:r>
              <a:rPr lang="zh-CN" altLang="en-US" smtClean="0">
                <a:ea typeface="宋体" charset="-122"/>
              </a:rPr>
              <a:t>（</a:t>
            </a:r>
            <a:r>
              <a:rPr lang="en-US" altLang="zh-CN" smtClean="0">
                <a:ea typeface="宋体" charset="-122"/>
              </a:rPr>
              <a:t>Essential Science Indicators</a:t>
            </a:r>
            <a:r>
              <a:rPr lang="zh-CN" altLang="en-US" smtClean="0">
                <a:ea typeface="宋体" charset="-122"/>
              </a:rPr>
              <a:t>）</a:t>
            </a: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981200"/>
            <a:ext cx="9144001"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521383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图片 3" descr="subjec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30188"/>
            <a:ext cx="8553450" cy="646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a:xfrm>
            <a:off x="4240213" y="3716338"/>
            <a:ext cx="2303462" cy="22701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5060585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pPr eaLnBrk="1" hangingPunct="1"/>
            <a:r>
              <a:rPr lang="en-US" altLang="zh-CN" smtClean="0">
                <a:ea typeface="宋体" charset="-122"/>
              </a:rPr>
              <a:t>ESI</a:t>
            </a:r>
            <a:r>
              <a:rPr lang="zh-CN" altLang="en-US" smtClean="0">
                <a:ea typeface="宋体" charset="-122"/>
              </a:rPr>
              <a:t>（</a:t>
            </a:r>
            <a:r>
              <a:rPr lang="en-US" altLang="zh-CN" smtClean="0">
                <a:ea typeface="宋体" charset="-122"/>
              </a:rPr>
              <a:t>Essential Science Indicators</a:t>
            </a:r>
            <a:r>
              <a:rPr lang="zh-CN" altLang="en-US" smtClean="0">
                <a:ea typeface="宋体" charset="-122"/>
              </a:rPr>
              <a:t>）</a:t>
            </a: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8" y="1981200"/>
            <a:ext cx="9144001"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zh-CN" altLang="en-US" dirty="0" smtClean="0">
                <a:ea typeface="宋体" charset="-122"/>
              </a:rPr>
              <a:t>曲阜师范大学进入</a:t>
            </a:r>
            <a:r>
              <a:rPr lang="en-US" altLang="zh-CN" dirty="0" smtClean="0">
                <a:ea typeface="宋体" charset="-122"/>
              </a:rPr>
              <a:t>ESI</a:t>
            </a:r>
            <a:r>
              <a:rPr lang="zh-CN" altLang="en-US" dirty="0" smtClean="0">
                <a:ea typeface="宋体" charset="-122"/>
              </a:rPr>
              <a:t>的学科情况</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59946"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1509" y="2513806"/>
            <a:ext cx="4470044" cy="33967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513806"/>
            <a:ext cx="4551464"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194" name="标题 1"/>
          <p:cNvSpPr>
            <a:spLocks noGrp="1"/>
          </p:cNvSpPr>
          <p:nvPr>
            <p:ph type="title"/>
          </p:nvPr>
        </p:nvSpPr>
        <p:spPr/>
        <p:txBody>
          <a:bodyPr/>
          <a:lstStyle/>
          <a:p>
            <a:pPr eaLnBrk="1" hangingPunct="1"/>
            <a:r>
              <a:rPr lang="zh-CN" altLang="en-US" smtClean="0">
                <a:ea typeface="宋体" charset="-122"/>
              </a:rPr>
              <a:t>两</a:t>
            </a:r>
            <a:r>
              <a:rPr lang="en-US" altLang="zh-CN" smtClean="0">
                <a:ea typeface="宋体" charset="-122"/>
              </a:rPr>
              <a:t>ESI</a:t>
            </a:r>
            <a:r>
              <a:rPr lang="zh-CN" altLang="en-US" smtClean="0">
                <a:ea typeface="宋体" charset="-122"/>
              </a:rPr>
              <a:t>学科具体排名</a:t>
            </a:r>
          </a:p>
        </p:txBody>
      </p:sp>
      <p:sp>
        <p:nvSpPr>
          <p:cNvPr id="8196" name="标题 1"/>
          <p:cNvSpPr txBox="1">
            <a:spLocks/>
          </p:cNvSpPr>
          <p:nvPr/>
        </p:nvSpPr>
        <p:spPr bwMode="auto">
          <a:xfrm>
            <a:off x="14288" y="1439863"/>
            <a:ext cx="4405312"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lang="en-US" altLang="zh-CN" sz="2400" dirty="0">
                <a:solidFill>
                  <a:schemeClr val="tx2"/>
                </a:solidFill>
              </a:rPr>
              <a:t>Chemistry</a:t>
            </a:r>
            <a:r>
              <a:rPr lang="zh-CN" altLang="en-US" sz="2400" dirty="0" smtClean="0">
                <a:solidFill>
                  <a:schemeClr val="tx2"/>
                </a:solidFill>
              </a:rPr>
              <a:t>：</a:t>
            </a:r>
            <a:r>
              <a:rPr lang="en-US" altLang="zh-CN" sz="2400" dirty="0" smtClean="0">
                <a:solidFill>
                  <a:schemeClr val="tx2"/>
                </a:solidFill>
              </a:rPr>
              <a:t>995</a:t>
            </a:r>
            <a:endParaRPr lang="zh-CN" altLang="en-US" sz="2400" dirty="0">
              <a:solidFill>
                <a:schemeClr val="tx2"/>
              </a:solidFill>
            </a:endParaRPr>
          </a:p>
        </p:txBody>
      </p:sp>
      <p:sp>
        <p:nvSpPr>
          <p:cNvPr id="8198" name="标题 1"/>
          <p:cNvSpPr txBox="1">
            <a:spLocks/>
          </p:cNvSpPr>
          <p:nvPr/>
        </p:nvSpPr>
        <p:spPr bwMode="auto">
          <a:xfrm>
            <a:off x="4706938" y="1450975"/>
            <a:ext cx="4405312" cy="836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lnSpc>
                <a:spcPct val="90000"/>
              </a:lnSpc>
            </a:pPr>
            <a:r>
              <a:rPr lang="en-US" altLang="zh-CN" sz="2400" dirty="0" smtClean="0">
                <a:solidFill>
                  <a:schemeClr val="tx2"/>
                </a:solidFill>
              </a:rPr>
              <a:t>Engineering: 849</a:t>
            </a:r>
            <a:endParaRPr lang="zh-CN" altLang="en-US" sz="2400" dirty="0">
              <a:solidFill>
                <a:schemeClr val="tx2"/>
              </a:solidFill>
            </a:endParaRPr>
          </a:p>
        </p:txBody>
      </p:sp>
      <p:sp>
        <p:nvSpPr>
          <p:cNvPr id="3" name="矩形 2"/>
          <p:cNvSpPr/>
          <p:nvPr/>
        </p:nvSpPr>
        <p:spPr>
          <a:xfrm>
            <a:off x="14288" y="4800600"/>
            <a:ext cx="440531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4702175" y="4118768"/>
            <a:ext cx="4405313"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a:xfrm>
            <a:off x="917575" y="506413"/>
            <a:ext cx="7693025" cy="836612"/>
          </a:xfrm>
        </p:spPr>
        <p:txBody>
          <a:bodyPr/>
          <a:lstStyle/>
          <a:p>
            <a:pPr eaLnBrk="1" hangingPunct="1"/>
            <a:r>
              <a:rPr lang="zh-CN" altLang="en-US" dirty="0" smtClean="0">
                <a:ea typeface="宋体" charset="-122"/>
              </a:rPr>
              <a:t>曲阜师范大学的</a:t>
            </a:r>
            <a:r>
              <a:rPr lang="en-US" altLang="zh-CN" dirty="0" smtClean="0">
                <a:ea typeface="宋体" charset="-122"/>
              </a:rPr>
              <a:t>Highly Cited </a:t>
            </a:r>
            <a:r>
              <a:rPr lang="en-US" altLang="zh-CN" dirty="0" smtClean="0">
                <a:ea typeface="宋体" charset="-122"/>
              </a:rPr>
              <a:t>Papers/Top Papers</a:t>
            </a:r>
            <a:endParaRPr lang="zh-CN" altLang="en-US" dirty="0" smtClean="0">
              <a:ea typeface="宋体" charset="-122"/>
            </a:endParaRPr>
          </a:p>
        </p:txBody>
      </p:sp>
      <p:pic>
        <p:nvPicPr>
          <p:cNvPr id="1536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350204"/>
            <a:ext cx="1278540" cy="543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标题 1"/>
          <p:cNvSpPr txBox="1">
            <a:spLocks/>
          </p:cNvSpPr>
          <p:nvPr/>
        </p:nvSpPr>
        <p:spPr bwMode="auto">
          <a:xfrm>
            <a:off x="2743200" y="1905000"/>
            <a:ext cx="39592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pPr eaLnBrk="1" hangingPunct="1"/>
            <a:r>
              <a:rPr lang="en-US" altLang="zh-CN" sz="2000" dirty="0" smtClean="0">
                <a:latin typeface="微软雅黑" pitchFamily="34" charset="-122"/>
                <a:ea typeface="微软雅黑" pitchFamily="34" charset="-122"/>
              </a:rPr>
              <a:t>Highly Cited Papers: 20</a:t>
            </a:r>
          </a:p>
          <a:p>
            <a:pPr eaLnBrk="1" hangingPunct="1"/>
            <a:endParaRPr lang="en-US" altLang="zh-CN" sz="2000" dirty="0" smtClean="0">
              <a:latin typeface="微软雅黑" pitchFamily="34" charset="-122"/>
              <a:ea typeface="微软雅黑" pitchFamily="34" charset="-122"/>
            </a:endParaRPr>
          </a:p>
          <a:p>
            <a:pPr eaLnBrk="1" hangingPunct="1"/>
            <a:r>
              <a:rPr lang="en-US" altLang="zh-CN" sz="2000" dirty="0" smtClean="0">
                <a:latin typeface="微软雅黑" pitchFamily="34" charset="-122"/>
                <a:ea typeface="微软雅黑" pitchFamily="34" charset="-122"/>
              </a:rPr>
              <a:t>1% within 10 years</a:t>
            </a:r>
            <a:endParaRPr lang="zh-CN" altLang="en-US" sz="2000" dirty="0" smtClean="0">
              <a:latin typeface="微软雅黑" pitchFamily="34" charset="-122"/>
              <a:ea typeface="微软雅黑" pitchFamily="34" charset="-122"/>
            </a:endParaRPr>
          </a:p>
        </p:txBody>
      </p:sp>
      <p:pic>
        <p:nvPicPr>
          <p:cNvPr id="1536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4493" y="3581400"/>
            <a:ext cx="1875023" cy="2454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bwMode="auto">
          <a:xfrm>
            <a:off x="3692407" y="4683322"/>
            <a:ext cx="2439987"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pPr eaLnBrk="1" hangingPunct="1"/>
            <a:r>
              <a:rPr lang="en-US" altLang="zh-CN" sz="2000" dirty="0" smtClean="0">
                <a:latin typeface="微软雅黑" pitchFamily="34" charset="-122"/>
                <a:ea typeface="微软雅黑" pitchFamily="34" charset="-122"/>
              </a:rPr>
              <a:t>Hot Papers: 5</a:t>
            </a:r>
          </a:p>
          <a:p>
            <a:pPr eaLnBrk="1" hangingPunct="1"/>
            <a:endParaRPr lang="en-US" altLang="zh-CN" sz="2000" dirty="0" smtClean="0">
              <a:latin typeface="微软雅黑" pitchFamily="34" charset="-122"/>
              <a:ea typeface="微软雅黑" pitchFamily="34" charset="-122"/>
            </a:endParaRPr>
          </a:p>
          <a:p>
            <a:pPr eaLnBrk="1" hangingPunct="1"/>
            <a:r>
              <a:rPr lang="en-US" altLang="zh-CN" sz="2000" dirty="0" smtClean="0">
                <a:latin typeface="微软雅黑" pitchFamily="34" charset="-122"/>
                <a:ea typeface="微软雅黑" pitchFamily="34" charset="-122"/>
              </a:rPr>
              <a:t>1‰ within 2 years</a:t>
            </a:r>
            <a:endParaRPr lang="zh-CN" altLang="en-US" sz="2000" dirty="0" smtClean="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在</a:t>
            </a:r>
            <a:r>
              <a:rPr lang="en-US" altLang="zh-CN" dirty="0" smtClean="0"/>
              <a:t>Web of Knowledge</a:t>
            </a:r>
            <a:r>
              <a:rPr lang="zh-CN" altLang="en-US" dirty="0" smtClean="0"/>
              <a:t>的大家庭里</a:t>
            </a:r>
            <a:r>
              <a:rPr lang="en-US" altLang="zh-CN" dirty="0" smtClean="0"/>
              <a:t>……</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82110"/>
            <a:ext cx="6172200" cy="5292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标题 1"/>
          <p:cNvSpPr txBox="1">
            <a:spLocks/>
          </p:cNvSpPr>
          <p:nvPr/>
        </p:nvSpPr>
        <p:spPr bwMode="auto">
          <a:xfrm>
            <a:off x="228601" y="1676400"/>
            <a:ext cx="22098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t>有着更多的功能，等待着您的探索和发现</a:t>
            </a:r>
            <a:endParaRPr lang="zh-CN" altLang="en-US" dirty="0"/>
          </a:p>
        </p:txBody>
      </p:sp>
    </p:spTree>
    <p:extLst>
      <p:ext uri="{BB962C8B-B14F-4D97-AF65-F5344CB8AC3E}">
        <p14:creationId xmlns:p14="http://schemas.microsoft.com/office/powerpoint/2010/main" val="20498657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770743" y="0"/>
            <a:ext cx="12729029" cy="12672238"/>
          </a:xfrm>
          <a:prstGeom prst="rect">
            <a:avLst/>
          </a:prstGeom>
          <a:noFill/>
          <a:ln w="9525">
            <a:noFill/>
            <a:miter lim="800000"/>
            <a:headEnd/>
            <a:tailEnd/>
          </a:ln>
          <a:effectLst/>
        </p:spPr>
      </p:pic>
      <p:sp>
        <p:nvSpPr>
          <p:cNvPr id="7" name="矩形 6"/>
          <p:cNvSpPr/>
          <p:nvPr/>
        </p:nvSpPr>
        <p:spPr>
          <a:xfrm>
            <a:off x="6705600" y="4419600"/>
            <a:ext cx="1981200" cy="91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228600" y="438090"/>
            <a:ext cx="6607899" cy="400110"/>
          </a:xfrm>
          <a:prstGeom prst="rect">
            <a:avLst/>
          </a:prstGeom>
          <a:solidFill>
            <a:srgbClr val="FFFF00"/>
          </a:solidFill>
          <a:ln>
            <a:noFill/>
          </a:ln>
        </p:spPr>
        <p:txBody>
          <a:bodyPr wrap="none" rtlCol="0">
            <a:spAutoFit/>
          </a:bodyPr>
          <a:lstStyle/>
          <a:p>
            <a:r>
              <a:rPr lang="zh-CN" altLang="en-US" sz="2000" b="1" dirty="0" smtClean="0">
                <a:solidFill>
                  <a:schemeClr val="tx2">
                    <a:lumMod val="50000"/>
                  </a:schemeClr>
                </a:solidFill>
                <a:latin typeface="Arial Unicode MS" pitchFamily="34" charset="-122"/>
                <a:ea typeface="Arial Unicode MS" pitchFamily="34" charset="-122"/>
                <a:cs typeface="Arial Unicode MS" pitchFamily="34" charset="-122"/>
              </a:rPr>
              <a:t>学习资源，网址</a:t>
            </a:r>
            <a:r>
              <a:rPr lang="en-US" altLang="zh-CN" sz="2000" b="1" dirty="0" smtClean="0">
                <a:solidFill>
                  <a:schemeClr val="tx2">
                    <a:lumMod val="50000"/>
                  </a:schemeClr>
                </a:solidFill>
                <a:latin typeface="Arial Unicode MS" pitchFamily="34" charset="-122"/>
                <a:ea typeface="Arial Unicode MS" pitchFamily="34" charset="-122"/>
                <a:cs typeface="Arial Unicode MS" pitchFamily="34" charset="-122"/>
              </a:rPr>
              <a:t>http://ip-science.thomsonreuters.com.cn/</a:t>
            </a:r>
            <a:endParaRPr lang="zh-CN" altLang="en-US" sz="2000" b="1" dirty="0">
              <a:solidFill>
                <a:schemeClr val="tx2">
                  <a:lumMod val="50000"/>
                </a:schemeClr>
              </a:solidFill>
              <a:latin typeface="Arial Unicode MS" pitchFamily="34" charset="-122"/>
              <a:ea typeface="Arial Unicode MS" pitchFamily="34" charset="-122"/>
              <a:cs typeface="Arial Unicode MS" pitchFamily="34" charset="-122"/>
            </a:endParaRPr>
          </a:p>
        </p:txBody>
      </p:sp>
      <p:pic>
        <p:nvPicPr>
          <p:cNvPr id="15" name="Picture 3"/>
          <p:cNvPicPr>
            <a:picLocks noChangeAspect="1" noChangeArrowheads="1"/>
          </p:cNvPicPr>
          <p:nvPr/>
        </p:nvPicPr>
        <p:blipFill>
          <a:blip r:embed="rId3" cstate="print"/>
          <a:srcRect/>
          <a:stretch>
            <a:fillRect/>
          </a:stretch>
        </p:blipFill>
        <p:spPr bwMode="auto">
          <a:xfrm>
            <a:off x="1431857" y="4383313"/>
            <a:ext cx="284578" cy="268513"/>
          </a:xfrm>
          <a:prstGeom prst="rect">
            <a:avLst/>
          </a:prstGeom>
          <a:noFill/>
          <a:ln w="9525">
            <a:noFill/>
            <a:miter lim="800000"/>
            <a:headEnd/>
            <a:tailEnd/>
          </a:ln>
        </p:spPr>
      </p:pic>
      <p:pic>
        <p:nvPicPr>
          <p:cNvPr id="16" name="Picture 4"/>
          <p:cNvPicPr>
            <a:picLocks noChangeAspect="1" noChangeArrowheads="1"/>
          </p:cNvPicPr>
          <p:nvPr/>
        </p:nvPicPr>
        <p:blipFill>
          <a:blip r:embed="rId4" cstate="print"/>
          <a:srcRect/>
          <a:stretch>
            <a:fillRect/>
          </a:stretch>
        </p:blipFill>
        <p:spPr bwMode="auto">
          <a:xfrm>
            <a:off x="6535056" y="5399315"/>
            <a:ext cx="286853" cy="286853"/>
          </a:xfrm>
          <a:prstGeom prst="rect">
            <a:avLst/>
          </a:prstGeom>
          <a:noFill/>
          <a:ln w="9525">
            <a:noFill/>
            <a:miter lim="800000"/>
            <a:headEnd/>
            <a:tailEnd/>
          </a:ln>
        </p:spPr>
      </p:pic>
      <p:sp>
        <p:nvSpPr>
          <p:cNvPr id="11" name="矩形 10"/>
          <p:cNvSpPr/>
          <p:nvPr/>
        </p:nvSpPr>
        <p:spPr>
          <a:xfrm>
            <a:off x="239486" y="4659085"/>
            <a:ext cx="1153885" cy="21771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1785257" y="4571999"/>
            <a:ext cx="1785258" cy="584775"/>
          </a:xfrm>
          <a:prstGeom prst="rect">
            <a:avLst/>
          </a:prstGeom>
          <a:solidFill>
            <a:srgbClr val="FFFF00"/>
          </a:solidFill>
        </p:spPr>
        <p:txBody>
          <a:bodyPr wrap="square" rtlCol="0">
            <a:spAutoFit/>
          </a:bodyPr>
          <a:lstStyle/>
          <a:p>
            <a:r>
              <a:rPr lang="zh-CN" altLang="en-US" sz="1600" b="1" dirty="0" smtClean="0">
                <a:latin typeface="Arial Unicode MS" pitchFamily="34" charset="-122"/>
                <a:ea typeface="Arial Unicode MS" pitchFamily="34" charset="-122"/>
                <a:cs typeface="Arial Unicode MS" pitchFamily="34" charset="-122"/>
              </a:rPr>
              <a:t>汤森路透所有数据库的使用课件</a:t>
            </a:r>
            <a:endParaRPr lang="zh-CN" altLang="en-US" sz="1600" b="1" dirty="0">
              <a:latin typeface="Arial Unicode MS" pitchFamily="34" charset="-122"/>
              <a:ea typeface="Arial Unicode MS" pitchFamily="34" charset="-122"/>
              <a:cs typeface="Arial Unicode MS" pitchFamily="34" charset="-122"/>
            </a:endParaRPr>
          </a:p>
        </p:txBody>
      </p:sp>
      <p:grpSp>
        <p:nvGrpSpPr>
          <p:cNvPr id="2" name="组合 17"/>
          <p:cNvGrpSpPr/>
          <p:nvPr/>
        </p:nvGrpSpPr>
        <p:grpSpPr>
          <a:xfrm>
            <a:off x="5856514" y="5399314"/>
            <a:ext cx="2576285" cy="665125"/>
            <a:chOff x="5856514" y="5399314"/>
            <a:chExt cx="2576285" cy="665125"/>
          </a:xfrm>
        </p:grpSpPr>
        <p:sp>
          <p:nvSpPr>
            <p:cNvPr id="14" name="TextBox 13"/>
            <p:cNvSpPr txBox="1"/>
            <p:nvPr/>
          </p:nvSpPr>
          <p:spPr>
            <a:xfrm>
              <a:off x="5856514" y="5725885"/>
              <a:ext cx="2576285" cy="338554"/>
            </a:xfrm>
            <a:prstGeom prst="rect">
              <a:avLst/>
            </a:prstGeom>
            <a:solidFill>
              <a:srgbClr val="FFFF00"/>
            </a:solidFill>
          </p:spPr>
          <p:txBody>
            <a:bodyPr wrap="square" rtlCol="0">
              <a:spAutoFit/>
            </a:bodyPr>
            <a:lstStyle/>
            <a:p>
              <a:r>
                <a:rPr lang="zh-CN" altLang="en-US" sz="1600" b="1" dirty="0" smtClean="0">
                  <a:latin typeface="Arial Unicode MS" pitchFamily="34" charset="-122"/>
                  <a:ea typeface="Arial Unicode MS" pitchFamily="34" charset="-122"/>
                  <a:cs typeface="Arial Unicode MS" pitchFamily="34" charset="-122"/>
                </a:rPr>
                <a:t>汤森路透大讲堂课程资源</a:t>
              </a:r>
              <a:endParaRPr lang="zh-CN" altLang="en-US" sz="1600" b="1" dirty="0">
                <a:latin typeface="Arial Unicode MS" pitchFamily="34" charset="-122"/>
                <a:ea typeface="Arial Unicode MS" pitchFamily="34" charset="-122"/>
                <a:cs typeface="Arial Unicode MS" pitchFamily="34" charset="-122"/>
              </a:endParaRPr>
            </a:p>
          </p:txBody>
        </p:sp>
        <p:sp>
          <p:nvSpPr>
            <p:cNvPr id="17" name="下箭头 16"/>
            <p:cNvSpPr/>
            <p:nvPr/>
          </p:nvSpPr>
          <p:spPr>
            <a:xfrm>
              <a:off x="6836229" y="5399314"/>
              <a:ext cx="203200" cy="319315"/>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下箭头 18"/>
          <p:cNvSpPr/>
          <p:nvPr/>
        </p:nvSpPr>
        <p:spPr>
          <a:xfrm rot="16200000">
            <a:off x="1502229" y="4622800"/>
            <a:ext cx="203200" cy="319315"/>
          </a:xfrm>
          <a:prstGeom prst="downArrow">
            <a:avLst/>
          </a:prstGeom>
          <a:solidFill>
            <a:srgbClr val="FFFF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59976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 presetClass="entr" presetSubtype="1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checkerboard(across)">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5" presetClass="entr" presetSubtype="1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checkerboard(across)">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9"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srcRect/>
          <a:stretch>
            <a:fillRect/>
          </a:stretch>
        </p:blipFill>
        <p:spPr bwMode="auto">
          <a:xfrm>
            <a:off x="58056" y="1349802"/>
            <a:ext cx="5531517" cy="5283200"/>
          </a:xfrm>
          <a:prstGeom prst="rect">
            <a:avLst/>
          </a:prstGeom>
          <a:noFill/>
          <a:ln w="9525">
            <a:solidFill>
              <a:schemeClr val="tx2"/>
            </a:solidFill>
            <a:miter lim="800000"/>
            <a:headEnd/>
            <a:tailEnd/>
          </a:ln>
          <a:effectLst/>
        </p:spPr>
      </p:pic>
      <p:pic>
        <p:nvPicPr>
          <p:cNvPr id="2052" name="Picture 4"/>
          <p:cNvPicPr>
            <a:picLocks noChangeAspect="1" noChangeArrowheads="1"/>
          </p:cNvPicPr>
          <p:nvPr/>
        </p:nvPicPr>
        <p:blipFill>
          <a:blip r:embed="rId3" cstate="print"/>
          <a:srcRect/>
          <a:stretch>
            <a:fillRect/>
          </a:stretch>
        </p:blipFill>
        <p:spPr bwMode="auto">
          <a:xfrm>
            <a:off x="1125181" y="1880282"/>
            <a:ext cx="6277104" cy="4434513"/>
          </a:xfrm>
          <a:prstGeom prst="rect">
            <a:avLst/>
          </a:prstGeom>
          <a:noFill/>
          <a:ln w="9525">
            <a:solidFill>
              <a:schemeClr val="tx2"/>
            </a:solidFill>
            <a:miter lim="800000"/>
            <a:headEnd/>
            <a:tailEnd/>
          </a:ln>
          <a:effectLst/>
        </p:spPr>
      </p:pic>
      <p:pic>
        <p:nvPicPr>
          <p:cNvPr id="2053" name="Picture 5"/>
          <p:cNvPicPr>
            <a:picLocks noChangeAspect="1" noChangeArrowheads="1"/>
          </p:cNvPicPr>
          <p:nvPr/>
        </p:nvPicPr>
        <p:blipFill>
          <a:blip r:embed="rId4" cstate="print"/>
          <a:srcRect/>
          <a:stretch>
            <a:fillRect/>
          </a:stretch>
        </p:blipFill>
        <p:spPr bwMode="auto">
          <a:xfrm>
            <a:off x="2415041" y="2806473"/>
            <a:ext cx="6318441" cy="3579812"/>
          </a:xfrm>
          <a:prstGeom prst="rect">
            <a:avLst/>
          </a:prstGeom>
          <a:noFill/>
          <a:ln w="9525">
            <a:solidFill>
              <a:schemeClr val="tx2"/>
            </a:solidFill>
            <a:miter lim="800000"/>
            <a:headEnd/>
            <a:tailEnd/>
          </a:ln>
          <a:effectLst/>
        </p:spPr>
      </p:pic>
      <p:sp>
        <p:nvSpPr>
          <p:cNvPr id="5" name="TextBox 4"/>
          <p:cNvSpPr txBox="1"/>
          <p:nvPr/>
        </p:nvSpPr>
        <p:spPr>
          <a:xfrm>
            <a:off x="5428346" y="0"/>
            <a:ext cx="3541486" cy="2246769"/>
          </a:xfrm>
          <a:prstGeom prst="rect">
            <a:avLst/>
          </a:prstGeom>
          <a:solidFill>
            <a:srgbClr val="FFFF00"/>
          </a:solidFill>
        </p:spPr>
        <p:txBody>
          <a:bodyPr wrap="square" rtlCol="0">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模块一：汤森路透春季大讲堂</a:t>
            </a:r>
            <a:endParaRPr lang="en-US" altLang="zh-CN" sz="2000" b="1" dirty="0" smtClean="0">
              <a:solidFill>
                <a:srgbClr val="FF0000"/>
              </a:solidFill>
              <a:latin typeface="Arial Unicode MS" pitchFamily="34" charset="-122"/>
              <a:ea typeface="Arial Unicode MS" pitchFamily="34" charset="-122"/>
              <a:cs typeface="Arial Unicode MS" pitchFamily="34" charset="-122"/>
            </a:endParaRPr>
          </a:p>
          <a:p>
            <a:r>
              <a:rPr lang="zh-CN" altLang="en-US" sz="1600" b="1" dirty="0" smtClean="0">
                <a:solidFill>
                  <a:srgbClr val="FF0000"/>
                </a:solidFill>
                <a:latin typeface="Arial Unicode MS" pitchFamily="34" charset="-122"/>
                <a:ea typeface="Arial Unicode MS" pitchFamily="34" charset="-122"/>
                <a:cs typeface="Arial Unicode MS" pitchFamily="34" charset="-122"/>
              </a:rPr>
              <a:t>网址</a:t>
            </a:r>
            <a:r>
              <a:rPr lang="zh-CN" altLang="en-US" sz="1600" b="1" dirty="0" smtClean="0">
                <a:latin typeface="Arial Unicode MS" pitchFamily="34" charset="-122"/>
                <a:ea typeface="Arial Unicode MS" pitchFamily="34" charset="-122"/>
                <a:cs typeface="Arial Unicode MS" pitchFamily="34" charset="-122"/>
              </a:rPr>
              <a:t>：</a:t>
            </a:r>
            <a:r>
              <a:rPr lang="en-US" altLang="zh-CN" sz="1600" b="1" dirty="0" smtClean="0">
                <a:latin typeface="Arial Unicode MS" pitchFamily="34" charset="-122"/>
                <a:ea typeface="Arial Unicode MS" pitchFamily="34" charset="-122"/>
                <a:cs typeface="Arial Unicode MS" pitchFamily="34" charset="-122"/>
                <a:hlinkClick r:id="rId5"/>
              </a:rPr>
              <a:t>http://ip-science.thomsonreuters.com.cn/2013wokonline/courses.htm</a:t>
            </a:r>
            <a:r>
              <a:rPr lang="en-US" altLang="zh-CN" sz="1600" b="1" dirty="0" smtClean="0">
                <a:latin typeface="Arial Unicode MS" pitchFamily="34" charset="-122"/>
                <a:ea typeface="Arial Unicode MS" pitchFamily="34" charset="-122"/>
                <a:cs typeface="Arial Unicode MS" pitchFamily="34" charset="-122"/>
              </a:rPr>
              <a:t> </a:t>
            </a:r>
          </a:p>
          <a:p>
            <a:pPr lvl="1">
              <a:buFont typeface="Wingdings" pitchFamily="2" charset="2"/>
              <a:buChar char="n"/>
            </a:pPr>
            <a:r>
              <a:rPr lang="zh-CN" altLang="en-US" b="1" dirty="0" smtClean="0">
                <a:latin typeface="Arial Unicode MS" pitchFamily="34" charset="-122"/>
                <a:ea typeface="Arial Unicode MS" pitchFamily="34" charset="-122"/>
                <a:cs typeface="Arial Unicode MS" pitchFamily="34" charset="-122"/>
              </a:rPr>
              <a:t>开题选题</a:t>
            </a:r>
            <a:endParaRPr lang="en-US" altLang="zh-CN" b="1"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en-US" b="1" dirty="0" smtClean="0">
                <a:latin typeface="Arial Unicode MS" pitchFamily="34" charset="-122"/>
                <a:ea typeface="Arial Unicode MS" pitchFamily="34" charset="-122"/>
                <a:cs typeface="Arial Unicode MS" pitchFamily="34" charset="-122"/>
              </a:rPr>
              <a:t>英文论文写作与投稿技巧</a:t>
            </a:r>
            <a:endParaRPr lang="en-US" altLang="zh-CN" b="1"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en-US" b="1" dirty="0" smtClean="0">
                <a:latin typeface="Arial Unicode MS" pitchFamily="34" charset="-122"/>
                <a:ea typeface="Arial Unicode MS" pitchFamily="34" charset="-122"/>
                <a:cs typeface="Arial Unicode MS" pitchFamily="34" charset="-122"/>
              </a:rPr>
              <a:t>基金申请</a:t>
            </a:r>
            <a:endParaRPr lang="en-US" altLang="zh-CN" b="1"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en-US" b="1" dirty="0" smtClean="0">
                <a:latin typeface="Arial Unicode MS" pitchFamily="34" charset="-122"/>
                <a:ea typeface="Arial Unicode MS" pitchFamily="34" charset="-122"/>
                <a:cs typeface="Arial Unicode MS" pitchFamily="34" charset="-122"/>
              </a:rPr>
              <a:t>专利</a:t>
            </a:r>
            <a:endParaRPr lang="zh-CN" altLang="en-US" b="1" dirty="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301838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与曲阜师范大学合作发表论文的科研机构</a:t>
            </a:r>
            <a:endParaRPr lang="zh-CN" altLang="en-US"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829" y="1447800"/>
            <a:ext cx="716280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684373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6" name="Picture 2"/>
          <p:cNvPicPr>
            <a:picLocks noChangeAspect="1" noChangeArrowheads="1"/>
          </p:cNvPicPr>
          <p:nvPr/>
        </p:nvPicPr>
        <p:blipFill>
          <a:blip r:embed="rId2" cstate="print"/>
          <a:srcRect/>
          <a:stretch>
            <a:fillRect/>
          </a:stretch>
        </p:blipFill>
        <p:spPr bwMode="auto">
          <a:xfrm>
            <a:off x="58056" y="217714"/>
            <a:ext cx="5550761" cy="5791201"/>
          </a:xfrm>
          <a:prstGeom prst="rect">
            <a:avLst/>
          </a:prstGeom>
          <a:noFill/>
          <a:ln w="9525">
            <a:solidFill>
              <a:schemeClr val="tx2"/>
            </a:solidFill>
            <a:miter lim="800000"/>
            <a:headEnd/>
            <a:tailEnd/>
          </a:ln>
          <a:effectLst/>
        </p:spPr>
      </p:pic>
      <p:pic>
        <p:nvPicPr>
          <p:cNvPr id="1027" name="Picture 3"/>
          <p:cNvPicPr>
            <a:picLocks noChangeAspect="1" noChangeArrowheads="1"/>
          </p:cNvPicPr>
          <p:nvPr/>
        </p:nvPicPr>
        <p:blipFill>
          <a:blip r:embed="rId3" cstate="print"/>
          <a:srcRect/>
          <a:stretch>
            <a:fillRect/>
          </a:stretch>
        </p:blipFill>
        <p:spPr bwMode="auto">
          <a:xfrm>
            <a:off x="1012146" y="0"/>
            <a:ext cx="5037789" cy="6858000"/>
          </a:xfrm>
          <a:prstGeom prst="rect">
            <a:avLst/>
          </a:prstGeom>
          <a:noFill/>
          <a:ln w="9525">
            <a:solidFill>
              <a:schemeClr val="tx2"/>
            </a:solid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3715606" y="3376596"/>
            <a:ext cx="5254221" cy="7719559"/>
          </a:xfrm>
          <a:prstGeom prst="rect">
            <a:avLst/>
          </a:prstGeom>
          <a:noFill/>
          <a:ln w="9525">
            <a:solidFill>
              <a:schemeClr val="tx2"/>
            </a:solidFill>
            <a:miter lim="800000"/>
            <a:headEnd/>
            <a:tailEnd/>
          </a:ln>
          <a:effectLst/>
        </p:spPr>
      </p:pic>
      <p:sp>
        <p:nvSpPr>
          <p:cNvPr id="5" name="TextBox 4"/>
          <p:cNvSpPr txBox="1"/>
          <p:nvPr/>
        </p:nvSpPr>
        <p:spPr>
          <a:xfrm>
            <a:off x="4238171" y="0"/>
            <a:ext cx="4731661" cy="3354765"/>
          </a:xfrm>
          <a:prstGeom prst="rect">
            <a:avLst/>
          </a:prstGeom>
          <a:solidFill>
            <a:srgbClr val="FFFF00"/>
          </a:solidFill>
        </p:spPr>
        <p:txBody>
          <a:bodyPr wrap="square" rtlCol="0">
            <a:spAutoFit/>
          </a:bodyPr>
          <a:lstStyle/>
          <a:p>
            <a:r>
              <a:rPr lang="zh-CN" altLang="en-US" sz="2000" b="1" dirty="0" smtClean="0">
                <a:solidFill>
                  <a:srgbClr val="FF0000"/>
                </a:solidFill>
                <a:latin typeface="Arial Unicode MS" pitchFamily="34" charset="-122"/>
                <a:ea typeface="Arial Unicode MS" pitchFamily="34" charset="-122"/>
                <a:cs typeface="Arial Unicode MS" pitchFamily="34" charset="-122"/>
              </a:rPr>
              <a:t>模块二：中科大讲师团</a:t>
            </a:r>
            <a:endParaRPr lang="en-US" altLang="zh-CN" sz="2000" b="1" dirty="0" smtClean="0">
              <a:solidFill>
                <a:srgbClr val="FF0000"/>
              </a:solidFill>
              <a:latin typeface="Arial Unicode MS" pitchFamily="34" charset="-122"/>
              <a:ea typeface="Arial Unicode MS" pitchFamily="34" charset="-122"/>
              <a:cs typeface="Arial Unicode MS" pitchFamily="34" charset="-122"/>
            </a:endParaRPr>
          </a:p>
          <a:p>
            <a:r>
              <a:rPr lang="zh-CN" altLang="en-US" sz="1600" b="1" dirty="0" smtClean="0">
                <a:solidFill>
                  <a:srgbClr val="FF0000"/>
                </a:solidFill>
                <a:latin typeface="Arial Unicode MS" pitchFamily="34" charset="-122"/>
                <a:ea typeface="Arial Unicode MS" pitchFamily="34" charset="-122"/>
                <a:cs typeface="Arial Unicode MS" pitchFamily="34" charset="-122"/>
              </a:rPr>
              <a:t>网址：</a:t>
            </a:r>
            <a:r>
              <a:rPr lang="en-US" altLang="zh-CN" sz="1600" b="1" dirty="0" smtClean="0">
                <a:solidFill>
                  <a:srgbClr val="FF0000"/>
                </a:solidFill>
                <a:latin typeface="Arial Unicode MS" pitchFamily="34" charset="-122"/>
                <a:ea typeface="Arial Unicode MS" pitchFamily="34" charset="-122"/>
                <a:cs typeface="Arial Unicode MS" pitchFamily="34" charset="-122"/>
                <a:hlinkClick r:id="rId5"/>
              </a:rPr>
              <a:t>http://ip-science.thomsonreuters.com.cn/2013WOKOnline/resource_web.htm</a:t>
            </a:r>
            <a:r>
              <a:rPr lang="en-US" altLang="zh-CN" sz="1600" b="1" dirty="0" smtClean="0">
                <a:solidFill>
                  <a:srgbClr val="FF0000"/>
                </a:solidFill>
                <a:latin typeface="Arial Unicode MS" pitchFamily="34" charset="-122"/>
                <a:ea typeface="Arial Unicode MS" pitchFamily="34" charset="-122"/>
                <a:cs typeface="Arial Unicode MS" pitchFamily="34" charset="-122"/>
              </a:rPr>
              <a:t> </a:t>
            </a: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搜索引擎与网络学习（桌面搜索）</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数据库资源的发展趋势和利用</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en-US" altLang="zh-CN" b="1" dirty="0" smtClean="0">
                <a:latin typeface="Arial Unicode MS" pitchFamily="34" charset="-122"/>
                <a:ea typeface="Arial Unicode MS" pitchFamily="34" charset="-122"/>
                <a:cs typeface="Arial Unicode MS" pitchFamily="34" charset="-122"/>
              </a:rPr>
              <a:t>RSS-</a:t>
            </a:r>
            <a:r>
              <a:rPr lang="zh-CN" altLang="zh-CN" b="1" dirty="0" smtClean="0">
                <a:latin typeface="Arial Unicode MS" pitchFamily="34" charset="-122"/>
                <a:ea typeface="Arial Unicode MS" pitchFamily="34" charset="-122"/>
                <a:cs typeface="Arial Unicode MS" pitchFamily="34" charset="-122"/>
              </a:rPr>
              <a:t>同步追踪世界最新资讯</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个人知识管理</a:t>
            </a:r>
            <a:r>
              <a:rPr lang="en-US" altLang="zh-CN" b="1" dirty="0" smtClean="0">
                <a:latin typeface="Arial Unicode MS" pitchFamily="34" charset="-122"/>
                <a:ea typeface="Arial Unicode MS" pitchFamily="34" charset="-122"/>
                <a:cs typeface="Arial Unicode MS" pitchFamily="34" charset="-122"/>
              </a:rPr>
              <a:t>WIZ</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手把手教你用</a:t>
            </a:r>
            <a:r>
              <a:rPr lang="en-US" altLang="zh-CN" b="1" dirty="0" smtClean="0">
                <a:latin typeface="Arial Unicode MS" pitchFamily="34" charset="-122"/>
                <a:ea typeface="Arial Unicode MS" pitchFamily="34" charset="-122"/>
                <a:cs typeface="Arial Unicode MS" pitchFamily="34" charset="-122"/>
              </a:rPr>
              <a:t>EndnoteX6</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文件管理新境界</a:t>
            </a:r>
            <a:r>
              <a:rPr lang="en-US" altLang="zh-CN" b="1" dirty="0" smtClean="0">
                <a:latin typeface="Arial Unicode MS" pitchFamily="34" charset="-122"/>
                <a:ea typeface="Arial Unicode MS" pitchFamily="34" charset="-122"/>
                <a:cs typeface="Arial Unicode MS" pitchFamily="34" charset="-122"/>
              </a:rPr>
              <a:t>-TC</a:t>
            </a:r>
            <a:r>
              <a:rPr lang="zh-CN" altLang="zh-CN" b="1" dirty="0" smtClean="0">
                <a:latin typeface="Arial Unicode MS" pitchFamily="34" charset="-122"/>
                <a:ea typeface="Arial Unicode MS" pitchFamily="34" charset="-122"/>
                <a:cs typeface="Arial Unicode MS" pitchFamily="34" charset="-122"/>
              </a:rPr>
              <a:t>简介</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en-US" altLang="zh-CN" b="1" dirty="0" err="1" smtClean="0">
                <a:latin typeface="Arial Unicode MS" pitchFamily="34" charset="-122"/>
                <a:ea typeface="Arial Unicode MS" pitchFamily="34" charset="-122"/>
                <a:cs typeface="Arial Unicode MS" pitchFamily="34" charset="-122"/>
              </a:rPr>
              <a:t>HistCite</a:t>
            </a:r>
            <a:r>
              <a:rPr lang="en-US" altLang="zh-CN" b="1" dirty="0" smtClean="0">
                <a:latin typeface="Arial Unicode MS" pitchFamily="34" charset="-122"/>
                <a:ea typeface="Arial Unicode MS" pitchFamily="34" charset="-122"/>
                <a:cs typeface="Arial Unicode MS" pitchFamily="34" charset="-122"/>
              </a:rPr>
              <a:t>-</a:t>
            </a:r>
            <a:r>
              <a:rPr lang="zh-CN" altLang="zh-CN" b="1" dirty="0" smtClean="0">
                <a:latin typeface="Arial Unicode MS" pitchFamily="34" charset="-122"/>
                <a:ea typeface="Arial Unicode MS" pitchFamily="34" charset="-122"/>
                <a:cs typeface="Arial Unicode MS" pitchFamily="34" charset="-122"/>
              </a:rPr>
              <a:t>快速定位核心文献</a:t>
            </a:r>
            <a:endParaRPr lang="zh-CN" altLang="zh-CN" dirty="0" smtClean="0">
              <a:latin typeface="Arial Unicode MS" pitchFamily="34" charset="-122"/>
              <a:ea typeface="Arial Unicode MS" pitchFamily="34" charset="-122"/>
              <a:cs typeface="Arial Unicode MS" pitchFamily="34" charset="-122"/>
            </a:endParaRPr>
          </a:p>
          <a:p>
            <a:pPr lvl="1">
              <a:buFont typeface="Wingdings" pitchFamily="2" charset="2"/>
              <a:buChar char="n"/>
            </a:pPr>
            <a:r>
              <a:rPr lang="zh-CN" altLang="zh-CN" b="1" dirty="0" smtClean="0">
                <a:latin typeface="Arial Unicode MS" pitchFamily="34" charset="-122"/>
                <a:ea typeface="Arial Unicode MS" pitchFamily="34" charset="-122"/>
                <a:cs typeface="Arial Unicode MS" pitchFamily="34" charset="-122"/>
              </a:rPr>
              <a:t>思维导图及其在科研中的应用</a:t>
            </a:r>
            <a:endParaRPr lang="en-US" altLang="zh-CN" dirty="0" smtClean="0">
              <a:latin typeface="Arial Unicode MS" pitchFamily="34" charset="-122"/>
              <a:ea typeface="Arial Unicode MS" pitchFamily="34" charset="-122"/>
              <a:cs typeface="Arial Unicode MS" pitchFamily="34" charset="-122"/>
            </a:endParaRPr>
          </a:p>
        </p:txBody>
      </p:sp>
    </p:spTree>
    <p:extLst>
      <p:ext uri="{BB962C8B-B14F-4D97-AF65-F5344CB8AC3E}">
        <p14:creationId xmlns:p14="http://schemas.microsoft.com/office/powerpoint/2010/main" val="291848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已经开通</a:t>
            </a:r>
            <a:r>
              <a:rPr lang="en-US" altLang="zh-CN" dirty="0" smtClean="0"/>
              <a:t>Web of Science</a:t>
            </a:r>
            <a:r>
              <a:rPr lang="zh-CN" altLang="en-US" dirty="0" smtClean="0"/>
              <a:t>的师范类高校</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461327707"/>
              </p:ext>
            </p:extLst>
          </p:nvPr>
        </p:nvGraphicFramePr>
        <p:xfrm>
          <a:off x="762000" y="1676400"/>
          <a:ext cx="7680960" cy="4389120"/>
        </p:xfrm>
        <a:graphic>
          <a:graphicData uri="http://schemas.openxmlformats.org/drawingml/2006/table">
            <a:tbl>
              <a:tblPr bandRow="1">
                <a:tableStyleId>{0E3FDE45-AF77-4B5C-9715-49D594BDF05E}</a:tableStyleId>
              </a:tblPr>
              <a:tblGrid>
                <a:gridCol w="2560320"/>
                <a:gridCol w="2560320"/>
                <a:gridCol w="2560320"/>
              </a:tblGrid>
              <a:tr h="731520">
                <a:tc>
                  <a:txBody>
                    <a:bodyPr/>
                    <a:lstStyle/>
                    <a:p>
                      <a:pPr algn="ctr"/>
                      <a:r>
                        <a:rPr lang="zh-CN" altLang="en-US" sz="2400" dirty="0" smtClean="0"/>
                        <a:t>北京师范大学</a:t>
                      </a:r>
                      <a:endParaRPr lang="en-US" altLang="zh-CN" sz="2400" dirty="0" smtClean="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首都师范大学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陕西师范大学</a:t>
                      </a:r>
                      <a:endParaRPr lang="zh-CN" altLang="en-US" sz="2400" dirty="0">
                        <a:solidFill>
                          <a:schemeClr val="tx2"/>
                        </a:solidFill>
                        <a:latin typeface="微软雅黑" pitchFamily="34" charset="-122"/>
                        <a:ea typeface="微软雅黑" pitchFamily="34" charset="-122"/>
                        <a:cs typeface="+mj-cs"/>
                      </a:endParaRPr>
                    </a:p>
                  </a:txBody>
                  <a:tcPr anchor="ctr"/>
                </a:tc>
              </a:tr>
              <a:tr h="731520">
                <a:tc>
                  <a:txBody>
                    <a:bodyPr/>
                    <a:lstStyle/>
                    <a:p>
                      <a:pPr algn="ctr"/>
                      <a:r>
                        <a:rPr lang="zh-CN" altLang="en-US" sz="2400" dirty="0" smtClean="0"/>
                        <a:t>浙江师范大学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杭州师范大学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云南师范大学</a:t>
                      </a:r>
                      <a:endParaRPr lang="zh-CN" altLang="en-US" sz="2400" dirty="0">
                        <a:solidFill>
                          <a:schemeClr val="tx2"/>
                        </a:solidFill>
                        <a:latin typeface="微软雅黑" pitchFamily="34" charset="-122"/>
                        <a:ea typeface="微软雅黑" pitchFamily="34" charset="-122"/>
                        <a:cs typeface="+mj-cs"/>
                      </a:endParaRPr>
                    </a:p>
                  </a:txBody>
                  <a:tcPr anchor="ctr"/>
                </a:tc>
              </a:tr>
              <a:tr h="731520">
                <a:tc>
                  <a:txBody>
                    <a:bodyPr/>
                    <a:lstStyle/>
                    <a:p>
                      <a:pPr algn="ctr"/>
                      <a:r>
                        <a:rPr lang="zh-CN" altLang="en-US" sz="2400" dirty="0" smtClean="0"/>
                        <a:t>福建师范大学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上海师范大学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华中师范大学</a:t>
                      </a:r>
                      <a:endParaRPr lang="zh-CN" altLang="en-US" sz="2400" dirty="0">
                        <a:solidFill>
                          <a:schemeClr val="tx2"/>
                        </a:solidFill>
                        <a:latin typeface="微软雅黑" pitchFamily="34" charset="-122"/>
                        <a:ea typeface="微软雅黑" pitchFamily="34" charset="-122"/>
                        <a:cs typeface="+mj-cs"/>
                      </a:endParaRPr>
                    </a:p>
                  </a:txBody>
                  <a:tcPr anchor="ctr"/>
                </a:tc>
              </a:tr>
              <a:tr h="731520">
                <a:tc>
                  <a:txBody>
                    <a:bodyPr/>
                    <a:lstStyle/>
                    <a:p>
                      <a:pPr algn="ctr"/>
                      <a:r>
                        <a:rPr lang="zh-CN" altLang="en-US" sz="2400" dirty="0" smtClean="0"/>
                        <a:t>南京师范大学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江西师范大学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东北师范大学</a:t>
                      </a:r>
                      <a:endParaRPr lang="zh-CN" altLang="en-US" sz="2400" dirty="0">
                        <a:solidFill>
                          <a:schemeClr val="tx2"/>
                        </a:solidFill>
                        <a:latin typeface="微软雅黑" pitchFamily="34" charset="-122"/>
                        <a:ea typeface="微软雅黑" pitchFamily="34" charset="-122"/>
                        <a:cs typeface="+mj-cs"/>
                      </a:endParaRPr>
                    </a:p>
                  </a:txBody>
                  <a:tcPr anchor="ctr"/>
                </a:tc>
              </a:tr>
              <a:tr h="731520">
                <a:tc>
                  <a:txBody>
                    <a:bodyPr/>
                    <a:lstStyle/>
                    <a:p>
                      <a:pPr algn="ctr"/>
                      <a:r>
                        <a:rPr lang="zh-CN" altLang="en-US" sz="2400" dirty="0" smtClean="0"/>
                        <a:t>广西师范大学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华南师范大学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华东师范大学</a:t>
                      </a:r>
                      <a:endParaRPr lang="zh-CN" altLang="en-US" sz="2400" dirty="0">
                        <a:solidFill>
                          <a:schemeClr val="tx2"/>
                        </a:solidFill>
                        <a:latin typeface="微软雅黑" pitchFamily="34" charset="-122"/>
                        <a:ea typeface="微软雅黑" pitchFamily="34" charset="-122"/>
                        <a:cs typeface="+mj-cs"/>
                      </a:endParaRPr>
                    </a:p>
                  </a:txBody>
                  <a:tcPr anchor="ctr"/>
                </a:tc>
              </a:tr>
              <a:tr h="731520">
                <a:tc>
                  <a:txBody>
                    <a:bodyPr/>
                    <a:lstStyle/>
                    <a:p>
                      <a:pPr algn="ctr"/>
                      <a:r>
                        <a:rPr lang="zh-CN" altLang="en-US" sz="2400" dirty="0" smtClean="0"/>
                        <a:t>湖南师范大学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r>
                        <a:rPr lang="zh-CN" altLang="en-US" sz="2400" dirty="0" smtClean="0"/>
                        <a:t>河南师范大学</a:t>
                      </a:r>
                      <a:endParaRPr lang="zh-CN" altLang="en-US" sz="2400" dirty="0">
                        <a:solidFill>
                          <a:schemeClr val="tx2"/>
                        </a:solidFill>
                        <a:latin typeface="微软雅黑" pitchFamily="34" charset="-122"/>
                        <a:ea typeface="微软雅黑" pitchFamily="34" charset="-122"/>
                        <a:cs typeface="+mj-cs"/>
                      </a:endParaRPr>
                    </a:p>
                  </a:txBody>
                  <a:tcPr anchor="ctr"/>
                </a:tc>
                <a:tc>
                  <a:txBody>
                    <a:bodyPr/>
                    <a:lstStyle/>
                    <a:p>
                      <a:pPr algn="ctr"/>
                      <a:endParaRPr lang="zh-CN" altLang="en-US" sz="2400" dirty="0">
                        <a:solidFill>
                          <a:schemeClr val="tx2"/>
                        </a:solidFill>
                        <a:latin typeface="微软雅黑" pitchFamily="34" charset="-122"/>
                        <a:ea typeface="微软雅黑" pitchFamily="34" charset="-122"/>
                        <a:cs typeface="+mj-cs"/>
                      </a:endParaRPr>
                    </a:p>
                  </a:txBody>
                  <a:tcPr anchor="ctr"/>
                </a:tc>
              </a:tr>
            </a:tbl>
          </a:graphicData>
        </a:graphic>
      </p:graphicFrame>
    </p:spTree>
    <p:extLst>
      <p:ext uri="{BB962C8B-B14F-4D97-AF65-F5344CB8AC3E}">
        <p14:creationId xmlns:p14="http://schemas.microsoft.com/office/powerpoint/2010/main" val="382494728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6"/>
          <p:cNvSpPr>
            <a:spLocks noChangeArrowheads="1"/>
          </p:cNvSpPr>
          <p:nvPr/>
        </p:nvSpPr>
        <p:spPr bwMode="auto">
          <a:xfrm>
            <a:off x="441325" y="1524000"/>
            <a:ext cx="8239125" cy="5383012"/>
          </a:xfrm>
          <a:prstGeom prst="rect">
            <a:avLst/>
          </a:prstGeom>
          <a:noFill/>
          <a:ln>
            <a:noFill/>
          </a:ln>
          <a:effectLst>
            <a:prstShdw prst="shdw17" dist="17961" dir="2700000">
              <a:srgbClr val="8C8C8C"/>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p>
            <a:pPr eaLnBrk="0" hangingPunct="0">
              <a:lnSpc>
                <a:spcPct val="90000"/>
              </a:lnSpc>
              <a:spcBef>
                <a:spcPct val="50000"/>
              </a:spcBef>
              <a:buClr>
                <a:schemeClr val="tx2"/>
              </a:buClr>
              <a:buFontTx/>
              <a:buChar char="•"/>
            </a:pPr>
            <a:r>
              <a:rPr lang="zh-CN" altLang="en-US" b="1" dirty="0">
                <a:latin typeface="微软雅黑" pitchFamily="34" charset="-122"/>
                <a:ea typeface="微软雅黑" pitchFamily="34" charset="-122"/>
              </a:rPr>
              <a:t>试用时间</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03</a:t>
            </a:r>
            <a:r>
              <a:rPr lang="zh-CN" altLang="en-US" b="1" dirty="0" smtClean="0">
                <a:latin typeface="微软雅黑" pitchFamily="34" charset="-122"/>
                <a:ea typeface="微软雅黑" pitchFamily="34" charset="-122"/>
              </a:rPr>
              <a:t>月</a:t>
            </a:r>
            <a:r>
              <a:rPr lang="en-US" altLang="zh-CN" b="1" dirty="0" smtClean="0">
                <a:latin typeface="微软雅黑" pitchFamily="34" charset="-122"/>
                <a:ea typeface="微软雅黑" pitchFamily="34" charset="-122"/>
              </a:rPr>
              <a:t>28</a:t>
            </a:r>
            <a:r>
              <a:rPr lang="zh-CN" altLang="en-US" b="1" dirty="0" smtClean="0">
                <a:latin typeface="微软雅黑" pitchFamily="34" charset="-122"/>
                <a:ea typeface="微软雅黑" pitchFamily="34" charset="-122"/>
              </a:rPr>
              <a:t>日</a:t>
            </a:r>
            <a:r>
              <a:rPr lang="en-US" altLang="zh-CN" b="1" dirty="0" smtClean="0">
                <a:latin typeface="微软雅黑" pitchFamily="34" charset="-122"/>
                <a:ea typeface="微软雅黑" pitchFamily="34" charset="-122"/>
              </a:rPr>
              <a:t>-04</a:t>
            </a:r>
            <a:r>
              <a:rPr lang="zh-CN" altLang="en-US" b="1" dirty="0" smtClean="0">
                <a:latin typeface="微软雅黑" pitchFamily="34" charset="-122"/>
                <a:ea typeface="微软雅黑" pitchFamily="34" charset="-122"/>
              </a:rPr>
              <a:t>月</a:t>
            </a:r>
            <a:r>
              <a:rPr lang="en-US" altLang="zh-CN" b="1" dirty="0" smtClean="0">
                <a:latin typeface="微软雅黑" pitchFamily="34" charset="-122"/>
                <a:ea typeface="微软雅黑" pitchFamily="34" charset="-122"/>
              </a:rPr>
              <a:t>27</a:t>
            </a:r>
            <a:r>
              <a:rPr lang="zh-CN" altLang="en-US" b="1" dirty="0" smtClean="0">
                <a:latin typeface="微软雅黑" pitchFamily="34" charset="-122"/>
                <a:ea typeface="微软雅黑" pitchFamily="34" charset="-122"/>
              </a:rPr>
              <a:t>日</a:t>
            </a:r>
            <a:endParaRPr lang="en-US" altLang="zh-CN" b="1" dirty="0">
              <a:latin typeface="微软雅黑" pitchFamily="34" charset="-122"/>
              <a:ea typeface="微软雅黑" pitchFamily="34" charset="-122"/>
            </a:endParaRPr>
          </a:p>
          <a:p>
            <a:pPr eaLnBrk="0" hangingPunct="0">
              <a:lnSpc>
                <a:spcPct val="90000"/>
              </a:lnSpc>
              <a:spcBef>
                <a:spcPct val="50000"/>
              </a:spcBef>
              <a:buClr>
                <a:schemeClr val="tx2"/>
              </a:buClr>
              <a:buFontTx/>
              <a:buChar char="•"/>
            </a:pPr>
            <a:r>
              <a:rPr lang="zh-CN" altLang="en-US" b="1" dirty="0">
                <a:latin typeface="微软雅黑" pitchFamily="34" charset="-122"/>
                <a:ea typeface="微软雅黑" pitchFamily="34" charset="-122"/>
              </a:rPr>
              <a:t>授权内容：</a:t>
            </a:r>
            <a:r>
              <a:rPr lang="en-US" altLang="zh-CN" b="1" dirty="0">
                <a:latin typeface="微软雅黑" pitchFamily="34" charset="-122"/>
                <a:ea typeface="微软雅黑" pitchFamily="34" charset="-122"/>
              </a:rPr>
              <a:t>Web of </a:t>
            </a:r>
            <a:r>
              <a:rPr lang="en-US" altLang="zh-CN" b="1" dirty="0" smtClean="0">
                <a:latin typeface="微软雅黑" pitchFamily="34" charset="-122"/>
                <a:ea typeface="微软雅黑" pitchFamily="34" charset="-122"/>
              </a:rPr>
              <a:t>Science </a:t>
            </a:r>
            <a:r>
              <a:rPr lang="zh-CN" altLang="en-US" b="1" dirty="0" smtClean="0">
                <a:latin typeface="微软雅黑" pitchFamily="34" charset="-122"/>
                <a:ea typeface="微软雅黑" pitchFamily="34" charset="-122"/>
              </a:rPr>
              <a:t>， </a:t>
            </a:r>
            <a:r>
              <a:rPr lang="en-US" altLang="zh-CN" b="1" dirty="0" smtClean="0">
                <a:latin typeface="微软雅黑" pitchFamily="34" charset="-122"/>
                <a:ea typeface="微软雅黑" pitchFamily="34" charset="-122"/>
              </a:rPr>
              <a:t>ESI      </a:t>
            </a:r>
            <a:endParaRPr lang="en-US" altLang="zh-CN" b="1" dirty="0">
              <a:latin typeface="微软雅黑" pitchFamily="34" charset="-122"/>
              <a:ea typeface="微软雅黑" pitchFamily="34" charset="-122"/>
            </a:endParaRPr>
          </a:p>
          <a:p>
            <a:pPr eaLnBrk="0" hangingPunct="0">
              <a:lnSpc>
                <a:spcPct val="90000"/>
              </a:lnSpc>
              <a:spcBef>
                <a:spcPct val="50000"/>
              </a:spcBef>
              <a:buClr>
                <a:schemeClr val="tx2"/>
              </a:buClr>
              <a:buFontTx/>
              <a:buChar char="•"/>
            </a:pPr>
            <a:r>
              <a:rPr lang="zh-CN" altLang="en-US" b="1" dirty="0">
                <a:latin typeface="微软雅黑" pitchFamily="34" charset="-122"/>
                <a:ea typeface="微软雅黑" pitchFamily="34" charset="-122"/>
              </a:rPr>
              <a:t>登录地址</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http</a:t>
            </a:r>
            <a:r>
              <a:rPr lang="en-US" altLang="zh-CN" b="1" dirty="0">
                <a:latin typeface="微软雅黑" pitchFamily="34" charset="-122"/>
                <a:ea typeface="微软雅黑" pitchFamily="34" charset="-122"/>
              </a:rPr>
              <a:t>//webofknowledge.com</a:t>
            </a:r>
            <a:r>
              <a:rPr lang="en-US" altLang="zh-CN" dirty="0">
                <a:latin typeface="微软雅黑" pitchFamily="34" charset="-122"/>
                <a:ea typeface="微软雅黑" pitchFamily="34" charset="-122"/>
              </a:rPr>
              <a:t> </a:t>
            </a:r>
            <a:endParaRPr lang="en-US" altLang="zh-CN" b="1" dirty="0">
              <a:latin typeface="微软雅黑" pitchFamily="34" charset="-122"/>
              <a:ea typeface="微软雅黑" pitchFamily="34" charset="-122"/>
            </a:endParaRPr>
          </a:p>
          <a:p>
            <a:pPr eaLnBrk="0" hangingPunct="0">
              <a:lnSpc>
                <a:spcPct val="90000"/>
              </a:lnSpc>
              <a:spcBef>
                <a:spcPct val="50000"/>
              </a:spcBef>
              <a:buClr>
                <a:schemeClr val="tx2"/>
              </a:buClr>
              <a:buFontTx/>
              <a:buChar char="•"/>
            </a:pPr>
            <a:r>
              <a:rPr lang="zh-CN" altLang="en-US" b="1" dirty="0">
                <a:latin typeface="微软雅黑" pitchFamily="34" charset="-122"/>
                <a:ea typeface="微软雅黑" pitchFamily="34" charset="-122"/>
              </a:rPr>
              <a:t>中国地区技术</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使用问题支持：</a:t>
            </a:r>
            <a:endParaRPr lang="en-US" altLang="zh-CN" b="1" dirty="0">
              <a:latin typeface="微软雅黑" pitchFamily="34" charset="-122"/>
              <a:ea typeface="微软雅黑" pitchFamily="34" charset="-122"/>
            </a:endParaRPr>
          </a:p>
          <a:p>
            <a:pPr eaLnBrk="0" hangingPunct="0">
              <a:lnSpc>
                <a:spcPct val="90000"/>
              </a:lnSpc>
              <a:spcBef>
                <a:spcPct val="50000"/>
              </a:spcBef>
              <a:buClr>
                <a:schemeClr val="tx2"/>
              </a:buClr>
            </a:pPr>
            <a:r>
              <a:rPr lang="en-US" altLang="zh-CN" b="1" dirty="0" smtClean="0">
                <a:latin typeface="微软雅黑" pitchFamily="34" charset="-122"/>
                <a:ea typeface="微软雅黑" pitchFamily="34" charset="-122"/>
              </a:rPr>
              <a:t>  E-Mail</a:t>
            </a:r>
            <a:r>
              <a:rPr lang="zh-CN" altLang="en-US" b="1" dirty="0">
                <a:latin typeface="微软雅黑" pitchFamily="34" charset="-122"/>
                <a:ea typeface="微软雅黑" pitchFamily="34" charset="-122"/>
              </a:rPr>
              <a:t>：</a:t>
            </a:r>
            <a:r>
              <a:rPr lang="en-US" altLang="zh-CN" b="1" dirty="0" smtClean="0">
                <a:latin typeface="微软雅黑" pitchFamily="34" charset="-122"/>
                <a:ea typeface="微软雅黑" pitchFamily="34" charset="-122"/>
                <a:hlinkClick r:id="rId3"/>
              </a:rPr>
              <a:t>ts.support.china@thomsonreuters.com</a:t>
            </a:r>
            <a:endParaRPr lang="en-US" altLang="zh-CN" b="1" dirty="0">
              <a:latin typeface="微软雅黑" pitchFamily="34" charset="-122"/>
              <a:ea typeface="微软雅黑" pitchFamily="34" charset="-122"/>
            </a:endParaRPr>
          </a:p>
          <a:p>
            <a:pPr eaLnBrk="0" hangingPunct="0">
              <a:lnSpc>
                <a:spcPct val="90000"/>
              </a:lnSpc>
              <a:spcBef>
                <a:spcPct val="50000"/>
              </a:spcBef>
              <a:buClr>
                <a:schemeClr val="tx2"/>
              </a:buClr>
            </a:pPr>
            <a:r>
              <a:rPr lang="en-US" altLang="zh-CN" b="1" dirty="0">
                <a:latin typeface="微软雅黑" pitchFamily="34" charset="-122"/>
                <a:ea typeface="微软雅黑" pitchFamily="34" charset="-122"/>
              </a:rPr>
              <a:t> </a:t>
            </a:r>
            <a:r>
              <a:rPr lang="en-US" altLang="zh-CN" b="1" dirty="0" smtClean="0">
                <a:latin typeface="微软雅黑" pitchFamily="34" charset="-122"/>
                <a:ea typeface="微软雅黑" pitchFamily="34" charset="-122"/>
              </a:rPr>
              <a:t> Phone</a:t>
            </a:r>
            <a:r>
              <a:rPr lang="zh-CN" altLang="en-US" b="1" dirty="0">
                <a:latin typeface="微软雅黑" pitchFamily="34" charset="-122"/>
                <a:ea typeface="微软雅黑" pitchFamily="34" charset="-122"/>
              </a:rPr>
              <a:t>： </a:t>
            </a:r>
            <a:r>
              <a:rPr lang="en-US" altLang="zh-CN" b="1" dirty="0">
                <a:latin typeface="微软雅黑" pitchFamily="34" charset="-122"/>
                <a:ea typeface="微软雅黑" pitchFamily="34" charset="-122"/>
              </a:rPr>
              <a:t>4008 822 031</a:t>
            </a:r>
          </a:p>
          <a:p>
            <a:pPr marL="285750" indent="-285750" eaLnBrk="0" hangingPunct="0">
              <a:lnSpc>
                <a:spcPct val="90000"/>
              </a:lnSpc>
              <a:spcBef>
                <a:spcPct val="50000"/>
              </a:spcBef>
              <a:buClr>
                <a:schemeClr val="tx2"/>
              </a:buClr>
              <a:buFontTx/>
              <a:buChar char="•"/>
            </a:pPr>
            <a:r>
              <a:rPr lang="zh-CN" altLang="en-US" b="1" dirty="0" smtClean="0">
                <a:latin typeface="微软雅黑" pitchFamily="34" charset="-122"/>
                <a:ea typeface="微软雅黑" pitchFamily="34" charset="-122"/>
              </a:rPr>
              <a:t>培训</a:t>
            </a:r>
            <a:r>
              <a:rPr lang="zh-CN" altLang="en-US" b="1" dirty="0">
                <a:latin typeface="微软雅黑" pitchFamily="34" charset="-122"/>
                <a:ea typeface="微软雅黑" pitchFamily="34" charset="-122"/>
              </a:rPr>
              <a:t>和视频教学资料：</a:t>
            </a:r>
            <a:r>
              <a:rPr lang="en-US" altLang="zh-CN" b="1" dirty="0">
                <a:latin typeface="微软雅黑" pitchFamily="34" charset="-122"/>
                <a:ea typeface="微软雅黑" pitchFamily="34" charset="-122"/>
              </a:rPr>
              <a:t> </a:t>
            </a:r>
          </a:p>
          <a:p>
            <a:pPr eaLnBrk="0" hangingPunct="0">
              <a:lnSpc>
                <a:spcPct val="90000"/>
              </a:lnSpc>
              <a:spcBef>
                <a:spcPct val="50000"/>
              </a:spcBef>
              <a:buClr>
                <a:schemeClr val="tx2"/>
              </a:buClr>
            </a:pPr>
            <a:r>
              <a:rPr lang="en-US" altLang="zh-CN" b="1" dirty="0" smtClean="0">
                <a:latin typeface="微软雅黑" pitchFamily="34" charset="-122"/>
                <a:ea typeface="微软雅黑" pitchFamily="34" charset="-122"/>
              </a:rPr>
              <a:t>    http</a:t>
            </a:r>
            <a:r>
              <a:rPr lang="en-US" altLang="zh-CN" b="1" dirty="0">
                <a:latin typeface="微软雅黑" pitchFamily="34" charset="-122"/>
                <a:ea typeface="微软雅黑" pitchFamily="34" charset="-122"/>
              </a:rPr>
              <a:t>://</a:t>
            </a:r>
            <a:r>
              <a:rPr lang="en-US" altLang="zh-CN" b="1" dirty="0" smtClean="0">
                <a:latin typeface="微软雅黑" pitchFamily="34" charset="-122"/>
                <a:ea typeface="微软雅黑" pitchFamily="34" charset="-122"/>
              </a:rPr>
              <a:t>ip-science.thomsonreuters.com.cn/2013WOKOnline</a:t>
            </a:r>
          </a:p>
          <a:p>
            <a:pPr marL="285750" indent="-285750" eaLnBrk="0" hangingPunct="0">
              <a:lnSpc>
                <a:spcPct val="90000"/>
              </a:lnSpc>
              <a:spcBef>
                <a:spcPct val="50000"/>
              </a:spcBef>
              <a:buClr>
                <a:schemeClr val="tx2"/>
              </a:buClr>
              <a:buFontTx/>
              <a:buChar char="•"/>
            </a:pPr>
            <a:r>
              <a:rPr lang="zh-CN" altLang="en-US" b="1" dirty="0" smtClean="0">
                <a:latin typeface="微软雅黑" pitchFamily="34" charset="-122"/>
                <a:ea typeface="微软雅黑" pitchFamily="34" charset="-122"/>
              </a:rPr>
              <a:t>人人网公共主页：</a:t>
            </a:r>
            <a:endParaRPr lang="en-US" altLang="zh-CN" b="1" dirty="0" smtClean="0">
              <a:latin typeface="微软雅黑" pitchFamily="34" charset="-122"/>
              <a:ea typeface="微软雅黑" pitchFamily="34" charset="-122"/>
            </a:endParaRPr>
          </a:p>
          <a:p>
            <a:pPr eaLnBrk="0" hangingPunct="0">
              <a:lnSpc>
                <a:spcPct val="90000"/>
              </a:lnSpc>
              <a:spcBef>
                <a:spcPct val="50000"/>
              </a:spcBef>
              <a:buClr>
                <a:schemeClr val="tx2"/>
              </a:buClr>
            </a:pPr>
            <a:r>
              <a:rPr lang="en-US" altLang="zh-CN" b="1" dirty="0">
                <a:latin typeface="微软雅黑" pitchFamily="34" charset="-122"/>
                <a:ea typeface="微软雅黑" pitchFamily="34" charset="-122"/>
              </a:rPr>
              <a:t>    http://</a:t>
            </a:r>
            <a:r>
              <a:rPr lang="en-US" altLang="zh-CN" b="1" dirty="0" smtClean="0">
                <a:latin typeface="微软雅黑" pitchFamily="34" charset="-122"/>
                <a:ea typeface="微软雅黑" pitchFamily="34" charset="-122"/>
              </a:rPr>
              <a:t>www.renren.com/99411739</a:t>
            </a:r>
          </a:p>
          <a:p>
            <a:pPr marL="285750" indent="-285750" eaLnBrk="0" hangingPunct="0">
              <a:lnSpc>
                <a:spcPct val="90000"/>
              </a:lnSpc>
              <a:spcBef>
                <a:spcPct val="50000"/>
              </a:spcBef>
              <a:buClr>
                <a:schemeClr val="tx2"/>
              </a:buClr>
              <a:buFont typeface="Arial" pitchFamily="34" charset="0"/>
              <a:buChar char="•"/>
            </a:pPr>
            <a:r>
              <a:rPr lang="en-US" altLang="zh-CN" b="1" dirty="0" smtClean="0">
                <a:latin typeface="微软雅黑" pitchFamily="34" charset="-122"/>
                <a:ea typeface="微软雅黑" pitchFamily="34" charset="-122"/>
              </a:rPr>
              <a:t>Web of Knowledge</a:t>
            </a:r>
            <a:r>
              <a:rPr lang="zh-CN" altLang="en-US" b="1" dirty="0" smtClean="0">
                <a:latin typeface="微软雅黑" pitchFamily="34" charset="-122"/>
                <a:ea typeface="微软雅黑" pitchFamily="34" charset="-122"/>
              </a:rPr>
              <a:t>大讲堂微博群</a:t>
            </a:r>
            <a:endParaRPr lang="en-US" altLang="zh-CN" b="1" dirty="0" smtClean="0">
              <a:latin typeface="微软雅黑" pitchFamily="34" charset="-122"/>
              <a:ea typeface="微软雅黑" pitchFamily="34" charset="-122"/>
            </a:endParaRPr>
          </a:p>
          <a:p>
            <a:pPr eaLnBrk="0" hangingPunct="0">
              <a:lnSpc>
                <a:spcPct val="90000"/>
              </a:lnSpc>
              <a:spcBef>
                <a:spcPct val="50000"/>
              </a:spcBef>
              <a:buClr>
                <a:schemeClr val="tx2"/>
              </a:buClr>
            </a:pPr>
            <a:r>
              <a:rPr lang="en-US" altLang="zh-CN" b="1" dirty="0">
                <a:latin typeface="微软雅黑" pitchFamily="34" charset="-122"/>
                <a:ea typeface="微软雅黑" pitchFamily="34" charset="-122"/>
              </a:rPr>
              <a:t>    http://q.weibo.com/569008</a:t>
            </a:r>
          </a:p>
          <a:p>
            <a:pPr eaLnBrk="0" hangingPunct="0">
              <a:lnSpc>
                <a:spcPct val="90000"/>
              </a:lnSpc>
              <a:spcBef>
                <a:spcPct val="50000"/>
              </a:spcBef>
              <a:buClr>
                <a:schemeClr val="tx2"/>
              </a:buClr>
            </a:pPr>
            <a:endParaRPr lang="en-US" altLang="zh-CN" b="1" dirty="0" smtClean="0">
              <a:latin typeface="微软雅黑" pitchFamily="34" charset="-122"/>
              <a:ea typeface="微软雅黑" pitchFamily="34" charset="-122"/>
              <a:hlinkClick r:id="rId3"/>
            </a:endParaRPr>
          </a:p>
          <a:p>
            <a:pPr eaLnBrk="0" hangingPunct="0">
              <a:lnSpc>
                <a:spcPct val="90000"/>
              </a:lnSpc>
              <a:spcBef>
                <a:spcPct val="50000"/>
              </a:spcBef>
              <a:buClr>
                <a:schemeClr val="tx2"/>
              </a:buClr>
            </a:pPr>
            <a:endParaRPr lang="en-US" altLang="zh-CN" b="1" dirty="0">
              <a:latin typeface="微软雅黑" pitchFamily="34" charset="-122"/>
              <a:ea typeface="微软雅黑" pitchFamily="34" charset="-122"/>
              <a:hlinkClick r:id="rId3"/>
            </a:endParaRPr>
          </a:p>
        </p:txBody>
      </p:sp>
      <p:sp>
        <p:nvSpPr>
          <p:cNvPr id="4" name="标题 1"/>
          <p:cNvSpPr>
            <a:spLocks noGrp="1"/>
          </p:cNvSpPr>
          <p:nvPr>
            <p:ph type="title"/>
          </p:nvPr>
        </p:nvSpPr>
        <p:spPr>
          <a:xfrm>
            <a:off x="917575" y="506413"/>
            <a:ext cx="7369175" cy="836612"/>
          </a:xfrm>
        </p:spPr>
        <p:txBody>
          <a:bodyPr/>
          <a:lstStyle/>
          <a:p>
            <a:r>
              <a:rPr lang="zh-CN" altLang="en-US" dirty="0" smtClean="0"/>
              <a:t>我校也已经开通</a:t>
            </a:r>
            <a:r>
              <a:rPr lang="en-US" altLang="zh-CN" dirty="0" smtClean="0"/>
              <a:t>Web of Science</a:t>
            </a:r>
            <a:r>
              <a:rPr lang="zh-CN" altLang="en-US" dirty="0"/>
              <a:t>试用</a:t>
            </a:r>
          </a:p>
        </p:txBody>
      </p:sp>
    </p:spTree>
    <p:extLst>
      <p:ext uri="{BB962C8B-B14F-4D97-AF65-F5344CB8AC3E}">
        <p14:creationId xmlns:p14="http://schemas.microsoft.com/office/powerpoint/2010/main" val="239220924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smtClean="0"/>
              <a:t>Thank you for your attention!</a:t>
            </a:r>
            <a:endParaRPr lang="zh-CN" altLang="en-US" dirty="0"/>
          </a:p>
        </p:txBody>
      </p:sp>
      <p:sp>
        <p:nvSpPr>
          <p:cNvPr id="3" name="副标题 2"/>
          <p:cNvSpPr>
            <a:spLocks noGrp="1"/>
          </p:cNvSpPr>
          <p:nvPr>
            <p:ph type="subTitle" idx="1"/>
          </p:nvPr>
        </p:nvSpPr>
        <p:spPr/>
        <p:txBody>
          <a:bodyPr/>
          <a:lstStyle/>
          <a:p>
            <a:r>
              <a:rPr lang="zh-CN" altLang="en-US" sz="2000" dirty="0" smtClean="0">
                <a:latin typeface="微软雅黑" pitchFamily="34" charset="-122"/>
                <a:ea typeface="微软雅黑" pitchFamily="34" charset="-122"/>
              </a:rPr>
              <a:t>王硕 汤森路</a:t>
            </a:r>
            <a:r>
              <a:rPr lang="zh-CN" altLang="en-US" sz="2000" dirty="0" smtClean="0">
                <a:latin typeface="微软雅黑" pitchFamily="34" charset="-122"/>
                <a:ea typeface="微软雅黑" pitchFamily="34" charset="-122"/>
              </a:rPr>
              <a:t>透集团</a:t>
            </a:r>
            <a:endParaRPr lang="en-US" altLang="zh-CN" sz="2000" dirty="0" smtClean="0">
              <a:latin typeface="微软雅黑" pitchFamily="34" charset="-122"/>
              <a:ea typeface="微软雅黑" pitchFamily="34" charset="-122"/>
            </a:endParaRPr>
          </a:p>
          <a:p>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手机：</a:t>
            </a:r>
            <a:r>
              <a:rPr lang="en-US" altLang="zh-CN" sz="2000" dirty="0" smtClean="0">
                <a:latin typeface="微软雅黑" pitchFamily="34" charset="-122"/>
                <a:ea typeface="微软雅黑" pitchFamily="34" charset="-122"/>
              </a:rPr>
              <a:t>187-1007-8551</a:t>
            </a:r>
          </a:p>
          <a:p>
            <a:r>
              <a:rPr lang="zh-CN" altLang="en-US" sz="2000" dirty="0" smtClean="0">
                <a:latin typeface="微软雅黑" pitchFamily="34" charset="-122"/>
                <a:ea typeface="微软雅黑" pitchFamily="34" charset="-122"/>
              </a:rPr>
              <a:t>座机：</a:t>
            </a:r>
            <a:r>
              <a:rPr lang="en-US" altLang="zh-CN" sz="2000" dirty="0" smtClean="0">
                <a:latin typeface="微软雅黑" pitchFamily="34" charset="-122"/>
                <a:ea typeface="微软雅黑" pitchFamily="34" charset="-122"/>
              </a:rPr>
              <a:t>010-5760-1223</a:t>
            </a:r>
          </a:p>
          <a:p>
            <a:endParaRPr lang="en-US" altLang="zh-CN" sz="2000" dirty="0" smtClean="0">
              <a:latin typeface="微软雅黑" pitchFamily="34" charset="-122"/>
              <a:ea typeface="微软雅黑" pitchFamily="34" charset="-122"/>
            </a:endParaRPr>
          </a:p>
          <a:p>
            <a:r>
              <a:rPr lang="zh-CN" altLang="en-US" sz="2000" dirty="0" smtClean="0">
                <a:latin typeface="微软雅黑" pitchFamily="34" charset="-122"/>
                <a:ea typeface="微软雅黑" pitchFamily="34" charset="-122"/>
              </a:rPr>
              <a:t>邮箱：</a:t>
            </a:r>
            <a:r>
              <a:rPr lang="en-US" altLang="zh-CN" sz="2000" dirty="0" smtClean="0">
                <a:latin typeface="微软雅黑" pitchFamily="34" charset="-122"/>
                <a:ea typeface="微软雅黑" pitchFamily="34" charset="-122"/>
                <a:hlinkClick r:id="rId2"/>
              </a:rPr>
              <a:t>s.wang@thomsonreuters.com</a:t>
            </a:r>
            <a:endParaRPr lang="en-US" altLang="zh-CN" sz="2000" dirty="0" smtClean="0">
              <a:latin typeface="微软雅黑" pitchFamily="34" charset="-122"/>
              <a:ea typeface="微软雅黑" pitchFamily="34" charset="-122"/>
            </a:endParaRPr>
          </a:p>
          <a:p>
            <a:r>
              <a:rPr lang="en-US" altLang="zh-CN" sz="2000" dirty="0" smtClean="0">
                <a:latin typeface="微软雅黑" pitchFamily="34" charset="-122"/>
                <a:ea typeface="微软雅黑" pitchFamily="34" charset="-122"/>
              </a:rPr>
              <a:t>QQ</a:t>
            </a:r>
            <a:r>
              <a:rPr lang="zh-CN" altLang="en-US" sz="2000" dirty="0" smtClean="0">
                <a:latin typeface="微软雅黑" pitchFamily="34" charset="-122"/>
                <a:ea typeface="微软雅黑" pitchFamily="34" charset="-122"/>
              </a:rPr>
              <a:t>：</a:t>
            </a:r>
            <a:r>
              <a:rPr lang="en-US" altLang="zh-CN" sz="2000" dirty="0" smtClean="0">
                <a:latin typeface="微软雅黑" pitchFamily="34" charset="-122"/>
                <a:ea typeface="微软雅黑" pitchFamily="34" charset="-122"/>
              </a:rPr>
              <a:t>494938351</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676498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曲阜</a:t>
            </a:r>
            <a:r>
              <a:rPr lang="zh-CN" altLang="en-US" dirty="0" smtClean="0"/>
              <a:t>师范大学发表论文的主要资助基金</a:t>
            </a:r>
            <a:endParaRPr lang="zh-CN" altLang="en-US" dirty="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28314" cy="4018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7343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曲阜师范大学学术论文发表较多的期刊</a:t>
            </a:r>
            <a:endParaRPr lang="zh-CN" altLang="en-US" dirty="0"/>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460863"/>
            <a:ext cx="7391400" cy="47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40027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曲阜师范大学发表论文较多的科研领域</a:t>
            </a:r>
            <a:endParaRPr lang="zh-CN" altLang="en-US"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9687" y="1447800"/>
            <a:ext cx="6524625" cy="4991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4536190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0774" y="1600200"/>
            <a:ext cx="5638800" cy="461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曲阜师范大学发文量较高的科研人员</a:t>
            </a:r>
            <a:endParaRPr lang="zh-CN" altLang="en-US" dirty="0"/>
          </a:p>
        </p:txBody>
      </p:sp>
      <p:sp>
        <p:nvSpPr>
          <p:cNvPr id="7" name="矩形 6"/>
          <p:cNvSpPr/>
          <p:nvPr/>
        </p:nvSpPr>
        <p:spPr>
          <a:xfrm>
            <a:off x="918028" y="1676400"/>
            <a:ext cx="1291771"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4944" y="1434318"/>
            <a:ext cx="6095999" cy="5227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2749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a:t>
            </a:r>
            <a:r>
              <a:rPr lang="en-US" altLang="zh-CN" dirty="0" smtClean="0"/>
              <a:t>2</a:t>
            </a:r>
            <a:endParaRPr lang="zh-CN" altLang="en-US" dirty="0"/>
          </a:p>
        </p:txBody>
      </p:sp>
      <p:pic>
        <p:nvPicPr>
          <p:cNvPr id="3" name="图片 1" descr="问号15.jp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3048000" y="1524000"/>
            <a:ext cx="46482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46836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引用尤进茂老师在曲阜师范大学科研成果的论文主要发表在以下期刊：</a:t>
            </a:r>
            <a:endParaRPr lang="zh-CN" altLang="en-US"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28800"/>
            <a:ext cx="8905875" cy="3746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88939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a:t>
            </a:r>
            <a:r>
              <a:rPr lang="en-US" altLang="zh-CN" dirty="0" smtClean="0"/>
              <a:t>3</a:t>
            </a:r>
            <a:endParaRPr lang="zh-CN" altLang="en-US" dirty="0"/>
          </a:p>
        </p:txBody>
      </p:sp>
      <p:pic>
        <p:nvPicPr>
          <p:cNvPr id="3" name="图片 1" descr="问号16.jpg"/>
          <p:cNvPicPr>
            <a:picLocks noGrp="1" noChangeAspect="1"/>
          </p:cNvPicPr>
          <p:nvPr isPhoto="1"/>
        </p:nvPicPr>
        <p:blipFill>
          <a:blip r:embed="rId3">
            <a:extLst>
              <a:ext uri="{28A0092B-C50C-407E-A947-70E740481C1C}">
                <a14:useLocalDpi xmlns:a14="http://schemas.microsoft.com/office/drawing/2010/main" val="0"/>
              </a:ext>
            </a:extLst>
          </a:blip>
          <a:srcRect/>
          <a:stretch>
            <a:fillRect/>
          </a:stretch>
        </p:blipFill>
        <p:spPr bwMode="auto">
          <a:xfrm>
            <a:off x="2819400" y="1676400"/>
            <a:ext cx="48768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489701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慕尼黑大学科研论文主要基金资助机构</a:t>
            </a:r>
            <a:endParaRPr lang="zh-CN" altLang="en-US"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7924800" cy="3938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3833392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228600" y="381000"/>
            <a:ext cx="7369175" cy="836613"/>
          </a:xfrm>
        </p:spPr>
        <p:txBody>
          <a:bodyPr/>
          <a:lstStyle/>
          <a:p>
            <a:r>
              <a:rPr lang="en-US" altLang="zh-CN" dirty="0" smtClean="0">
                <a:ea typeface="宋体" charset="-122"/>
              </a:rPr>
              <a:t>SCI(Science Citation Index)</a:t>
            </a:r>
            <a:r>
              <a:rPr lang="zh-CN" altLang="en-US" dirty="0" smtClean="0">
                <a:ea typeface="宋体" charset="-122"/>
              </a:rPr>
              <a:t>的前世今生</a:t>
            </a:r>
          </a:p>
        </p:txBody>
      </p:sp>
      <p:grpSp>
        <p:nvGrpSpPr>
          <p:cNvPr id="2" name="Group 2"/>
          <p:cNvGrpSpPr>
            <a:grpSpLocks/>
          </p:cNvGrpSpPr>
          <p:nvPr/>
        </p:nvGrpSpPr>
        <p:grpSpPr bwMode="auto">
          <a:xfrm>
            <a:off x="6629400" y="762000"/>
            <a:ext cx="2286000" cy="4267200"/>
            <a:chOff x="4105" y="572"/>
            <a:chExt cx="1440" cy="2688"/>
          </a:xfrm>
        </p:grpSpPr>
        <p:sp>
          <p:nvSpPr>
            <p:cNvPr id="20529" name="Rectangle 3"/>
            <p:cNvSpPr>
              <a:spLocks noChangeArrowheads="1"/>
            </p:cNvSpPr>
            <p:nvPr/>
          </p:nvSpPr>
          <p:spPr bwMode="auto">
            <a:xfrm>
              <a:off x="4105" y="572"/>
              <a:ext cx="1440" cy="2688"/>
            </a:xfrm>
            <a:prstGeom prst="rect">
              <a:avLst/>
            </a:prstGeom>
            <a:solidFill>
              <a:srgbClr val="669900"/>
            </a:solidFill>
            <a:ln w="9525">
              <a:solidFill>
                <a:schemeClr val="tx1"/>
              </a:solidFill>
              <a:miter lim="800000"/>
              <a:headEnd/>
              <a:tailEnd/>
            </a:ln>
          </p:spPr>
          <p:txBody>
            <a:bodyPr wrap="none" anchor="ctr"/>
            <a:lstStyle/>
            <a:p>
              <a:endParaRPr lang="zh-CN" altLang="en-US">
                <a:ea typeface="宋体" charset="-122"/>
              </a:endParaRPr>
            </a:p>
          </p:txBody>
        </p:sp>
        <p:pic>
          <p:nvPicPr>
            <p:cNvPr id="20530" name="Picture 4" descr="egpica2"/>
            <p:cNvPicPr>
              <a:picLocks noChangeAspect="1" noChangeArrowheads="1"/>
            </p:cNvPicPr>
            <p:nvPr/>
          </p:nvPicPr>
          <p:blipFill>
            <a:blip r:embed="rId2">
              <a:extLst>
                <a:ext uri="{28A0092B-C50C-407E-A947-70E740481C1C}">
                  <a14:useLocalDpi xmlns:a14="http://schemas.microsoft.com/office/drawing/2010/main" val="0"/>
                </a:ext>
              </a:extLst>
            </a:blip>
            <a:srcRect l="6667" t="2919" r="13335" b="9489"/>
            <a:stretch>
              <a:fillRect/>
            </a:stretch>
          </p:blipFill>
          <p:spPr bwMode="auto">
            <a:xfrm>
              <a:off x="4241" y="618"/>
              <a:ext cx="1114" cy="1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1" name="Rectangle 5"/>
            <p:cNvSpPr>
              <a:spLocks noChangeArrowheads="1"/>
            </p:cNvSpPr>
            <p:nvPr/>
          </p:nvSpPr>
          <p:spPr bwMode="auto">
            <a:xfrm>
              <a:off x="4105" y="2069"/>
              <a:ext cx="1440"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eaLnBrk="0" hangingPunct="0"/>
              <a:r>
                <a:rPr lang="en-US" altLang="zh-CN" sz="1600" b="1">
                  <a:ea typeface="宋体" charset="-122"/>
                </a:rPr>
                <a:t>Dr. Eugene Garfield</a:t>
              </a:r>
            </a:p>
            <a:p>
              <a:pPr eaLnBrk="0" hangingPunct="0">
                <a:spcBef>
                  <a:spcPct val="35000"/>
                </a:spcBef>
              </a:pPr>
              <a:r>
                <a:rPr lang="en-US" altLang="zh-CN" sz="1100" b="1">
                  <a:ea typeface="宋体" charset="-122"/>
                </a:rPr>
                <a:t>Founder &amp; Chairman Emeritus </a:t>
              </a:r>
              <a:br>
                <a:rPr lang="en-US" altLang="zh-CN" sz="1100" b="1">
                  <a:ea typeface="宋体" charset="-122"/>
                </a:rPr>
              </a:br>
              <a:r>
                <a:rPr lang="en-US" altLang="zh-CN" sz="1100" b="1">
                  <a:ea typeface="宋体" charset="-122"/>
                </a:rPr>
                <a:t>ISI, Thomson Scientific </a:t>
              </a:r>
            </a:p>
            <a:p>
              <a:pPr eaLnBrk="0" hangingPunct="0">
                <a:spcBef>
                  <a:spcPct val="35000"/>
                </a:spcBef>
              </a:pPr>
              <a:r>
                <a:rPr lang="en-US" altLang="zh-CN" sz="1100" b="1">
                  <a:ea typeface="宋体" charset="-122"/>
                </a:rPr>
                <a:t>“Our ultimate goal is to extend our retrospective coverage of the scientific literature back to the twentieth century.  The Century of Science initiative makes that dream come true.”</a:t>
              </a:r>
            </a:p>
          </p:txBody>
        </p:sp>
      </p:grpSp>
      <p:sp>
        <p:nvSpPr>
          <p:cNvPr id="19460" name="Rectangle 13"/>
          <p:cNvSpPr>
            <a:spLocks noChangeArrowheads="1"/>
          </p:cNvSpPr>
          <p:nvPr/>
        </p:nvSpPr>
        <p:spPr bwMode="auto">
          <a:xfrm>
            <a:off x="269875" y="1555750"/>
            <a:ext cx="5867400"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nSpc>
                <a:spcPct val="90000"/>
              </a:lnSpc>
              <a:spcBef>
                <a:spcPct val="20000"/>
              </a:spcBef>
              <a:buClr>
                <a:schemeClr val="tx2"/>
              </a:buClr>
              <a:buSzPct val="60000"/>
              <a:buFont typeface="Wingdings" pitchFamily="2" charset="2"/>
              <a:buChar char="n"/>
            </a:pPr>
            <a:r>
              <a:rPr lang="en-GB" altLang="zh-CN" sz="2000">
                <a:solidFill>
                  <a:srgbClr val="4D4D4D"/>
                </a:solidFill>
                <a:latin typeface="黑体" pitchFamily="49" charset="-122"/>
                <a:ea typeface="黑体" pitchFamily="49" charset="-122"/>
              </a:rPr>
              <a:t>Dr. Garfield 1955</a:t>
            </a:r>
            <a:r>
              <a:rPr lang="zh-CN" altLang="en-GB" sz="2000">
                <a:solidFill>
                  <a:srgbClr val="4D4D4D"/>
                </a:solidFill>
                <a:latin typeface="黑体" pitchFamily="49" charset="-122"/>
                <a:ea typeface="黑体" pitchFamily="49" charset="-122"/>
              </a:rPr>
              <a:t>年在</a:t>
            </a:r>
            <a:r>
              <a:rPr lang="en-GB" sz="2000">
                <a:solidFill>
                  <a:srgbClr val="4D4D4D"/>
                </a:solidFill>
                <a:latin typeface="黑体" pitchFamily="49" charset="-122"/>
                <a:ea typeface="黑体" pitchFamily="49" charset="-122"/>
              </a:rPr>
              <a:t> </a:t>
            </a:r>
            <a:r>
              <a:rPr lang="en-GB" altLang="zh-CN" sz="2000" i="1" u="sng">
                <a:solidFill>
                  <a:srgbClr val="4D4D4D"/>
                </a:solidFill>
                <a:latin typeface="黑体" pitchFamily="49" charset="-122"/>
                <a:ea typeface="黑体" pitchFamily="49" charset="-122"/>
              </a:rPr>
              <a:t>Science</a:t>
            </a:r>
            <a:r>
              <a:rPr lang="en-GB" altLang="zh-CN" sz="2000">
                <a:solidFill>
                  <a:srgbClr val="4D4D4D"/>
                </a:solidFill>
                <a:latin typeface="黑体" pitchFamily="49" charset="-122"/>
                <a:ea typeface="黑体" pitchFamily="49" charset="-122"/>
              </a:rPr>
              <a:t> </a:t>
            </a:r>
            <a:r>
              <a:rPr lang="zh-CN" altLang="en-GB" sz="2000">
                <a:solidFill>
                  <a:srgbClr val="4D4D4D"/>
                </a:solidFill>
                <a:latin typeface="黑体" pitchFamily="49" charset="-122"/>
                <a:ea typeface="黑体" pitchFamily="49" charset="-122"/>
              </a:rPr>
              <a:t>发表论文提出将引文索引作为一种新的文献检索与分类工具</a:t>
            </a:r>
            <a:r>
              <a:rPr lang="zh-CN" altLang="en-US" sz="2000">
                <a:solidFill>
                  <a:srgbClr val="4D4D4D"/>
                </a:solidFill>
                <a:latin typeface="黑体" pitchFamily="49" charset="-122"/>
                <a:ea typeface="黑体" pitchFamily="49" charset="-122"/>
              </a:rPr>
              <a:t>，</a:t>
            </a:r>
            <a:r>
              <a:rPr lang="zh-CN" altLang="en-GB" sz="2000">
                <a:solidFill>
                  <a:srgbClr val="4D4D4D"/>
                </a:solidFill>
                <a:latin typeface="黑体" pitchFamily="49" charset="-122"/>
                <a:ea typeface="黑体" pitchFamily="49" charset="-122"/>
              </a:rPr>
              <a:t>将一篇文献作为检索字段从而跟踪一个</a:t>
            </a:r>
            <a:r>
              <a:rPr lang="zh-CN" altLang="en-US" sz="2000">
                <a:solidFill>
                  <a:srgbClr val="4D4D4D"/>
                </a:solidFill>
                <a:latin typeface="黑体" pitchFamily="49" charset="-122"/>
                <a:ea typeface="黑体" pitchFamily="49" charset="-122"/>
              </a:rPr>
              <a:t>“</a:t>
            </a:r>
            <a:r>
              <a:rPr lang="en-GB" altLang="zh-CN" sz="2000">
                <a:solidFill>
                  <a:srgbClr val="4D4D4D"/>
                </a:solidFill>
                <a:latin typeface="黑体" pitchFamily="49" charset="-122"/>
                <a:ea typeface="黑体" pitchFamily="49" charset="-122"/>
              </a:rPr>
              <a:t>Idea</a:t>
            </a:r>
            <a:r>
              <a:rPr lang="zh-CN" altLang="en-US" sz="2000">
                <a:solidFill>
                  <a:srgbClr val="4D4D4D"/>
                </a:solidFill>
                <a:latin typeface="黑体" pitchFamily="49" charset="-122"/>
                <a:ea typeface="黑体" pitchFamily="49" charset="-122"/>
              </a:rPr>
              <a:t>”</a:t>
            </a:r>
            <a:r>
              <a:rPr lang="zh-CN" altLang="en-GB" sz="2000">
                <a:solidFill>
                  <a:srgbClr val="4D4D4D"/>
                </a:solidFill>
                <a:latin typeface="黑体" pitchFamily="49" charset="-122"/>
                <a:ea typeface="黑体" pitchFamily="49" charset="-122"/>
              </a:rPr>
              <a:t>的发展过程</a:t>
            </a:r>
            <a:endParaRPr lang="en-US" altLang="zh-CN" sz="2000">
              <a:solidFill>
                <a:srgbClr val="4D4D4D"/>
              </a:solidFill>
              <a:latin typeface="黑体" pitchFamily="49" charset="-122"/>
              <a:ea typeface="黑体" pitchFamily="49" charset="-122"/>
            </a:endParaRPr>
          </a:p>
          <a:p>
            <a:pPr marL="342900" indent="-342900">
              <a:lnSpc>
                <a:spcPct val="90000"/>
              </a:lnSpc>
              <a:spcBef>
                <a:spcPct val="20000"/>
              </a:spcBef>
              <a:buClr>
                <a:schemeClr val="tx2"/>
              </a:buClr>
              <a:buSzPct val="60000"/>
            </a:pPr>
            <a:endParaRPr lang="en-GB" altLang="zh-CN" sz="2000">
              <a:solidFill>
                <a:srgbClr val="4D4D4D"/>
              </a:solidFill>
              <a:latin typeface="黑体" pitchFamily="49" charset="-122"/>
              <a:ea typeface="黑体" pitchFamily="49" charset="-122"/>
            </a:endParaRPr>
          </a:p>
        </p:txBody>
      </p:sp>
      <p:grpSp>
        <p:nvGrpSpPr>
          <p:cNvPr id="3" name="组合 8"/>
          <p:cNvGrpSpPr>
            <a:grpSpLocks/>
          </p:cNvGrpSpPr>
          <p:nvPr/>
        </p:nvGrpSpPr>
        <p:grpSpPr bwMode="auto">
          <a:xfrm>
            <a:off x="515938" y="2797175"/>
            <a:ext cx="5783262" cy="3863975"/>
            <a:chOff x="990600" y="1600200"/>
            <a:chExt cx="7772400" cy="4516438"/>
          </a:xfrm>
        </p:grpSpPr>
        <p:sp>
          <p:nvSpPr>
            <p:cNvPr id="20487" name="Rectangle 3"/>
            <p:cNvSpPr>
              <a:spLocks noChangeArrowheads="1"/>
            </p:cNvSpPr>
            <p:nvPr/>
          </p:nvSpPr>
          <p:spPr bwMode="auto">
            <a:xfrm>
              <a:off x="3200923" y="3199694"/>
              <a:ext cx="684858"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88" name="Rectangle 4"/>
            <p:cNvSpPr>
              <a:spLocks noChangeArrowheads="1"/>
            </p:cNvSpPr>
            <p:nvPr/>
          </p:nvSpPr>
          <p:spPr bwMode="auto">
            <a:xfrm>
              <a:off x="1447173" y="1676279"/>
              <a:ext cx="686992"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89" name="Rectangle 5"/>
            <p:cNvSpPr>
              <a:spLocks noChangeArrowheads="1"/>
            </p:cNvSpPr>
            <p:nvPr/>
          </p:nvSpPr>
          <p:spPr bwMode="auto">
            <a:xfrm>
              <a:off x="3275596" y="2210680"/>
              <a:ext cx="686992" cy="857270"/>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0" name="Rectangle 6"/>
            <p:cNvSpPr>
              <a:spLocks noChangeArrowheads="1"/>
            </p:cNvSpPr>
            <p:nvPr/>
          </p:nvSpPr>
          <p:spPr bwMode="auto">
            <a:xfrm>
              <a:off x="2819023" y="1828435"/>
              <a:ext cx="686992"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1" name="Rectangle 7"/>
            <p:cNvSpPr>
              <a:spLocks noChangeArrowheads="1"/>
            </p:cNvSpPr>
            <p:nvPr/>
          </p:nvSpPr>
          <p:spPr bwMode="auto">
            <a:xfrm>
              <a:off x="2134165" y="2667149"/>
              <a:ext cx="684858"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2" name="Rectangle 8"/>
            <p:cNvSpPr>
              <a:spLocks noChangeArrowheads="1"/>
            </p:cNvSpPr>
            <p:nvPr/>
          </p:nvSpPr>
          <p:spPr bwMode="auto">
            <a:xfrm>
              <a:off x="2208837" y="1600200"/>
              <a:ext cx="686992"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3" name="Rectangle 9"/>
            <p:cNvSpPr>
              <a:spLocks noChangeArrowheads="1"/>
            </p:cNvSpPr>
            <p:nvPr/>
          </p:nvSpPr>
          <p:spPr bwMode="auto">
            <a:xfrm>
              <a:off x="1295692" y="2591070"/>
              <a:ext cx="684859"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4" name="Rectangle 10"/>
            <p:cNvSpPr>
              <a:spLocks noChangeArrowheads="1"/>
            </p:cNvSpPr>
            <p:nvPr/>
          </p:nvSpPr>
          <p:spPr bwMode="auto">
            <a:xfrm>
              <a:off x="2439257" y="3810175"/>
              <a:ext cx="684859"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5" name="Rectangle 11"/>
            <p:cNvSpPr>
              <a:spLocks noChangeArrowheads="1"/>
            </p:cNvSpPr>
            <p:nvPr/>
          </p:nvSpPr>
          <p:spPr bwMode="auto">
            <a:xfrm>
              <a:off x="1600786" y="3810175"/>
              <a:ext cx="684858"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6" name="Rectangle 12"/>
            <p:cNvSpPr>
              <a:spLocks noChangeArrowheads="1"/>
            </p:cNvSpPr>
            <p:nvPr/>
          </p:nvSpPr>
          <p:spPr bwMode="auto">
            <a:xfrm>
              <a:off x="990600" y="3505863"/>
              <a:ext cx="684858" cy="857270"/>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7" name="Rectangle 13"/>
            <p:cNvSpPr>
              <a:spLocks noChangeArrowheads="1"/>
            </p:cNvSpPr>
            <p:nvPr/>
          </p:nvSpPr>
          <p:spPr bwMode="auto">
            <a:xfrm>
              <a:off x="1675458" y="5029279"/>
              <a:ext cx="686992"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8" name="Rectangle 14"/>
            <p:cNvSpPr>
              <a:spLocks noChangeArrowheads="1"/>
            </p:cNvSpPr>
            <p:nvPr/>
          </p:nvSpPr>
          <p:spPr bwMode="auto">
            <a:xfrm>
              <a:off x="3580689" y="4266643"/>
              <a:ext cx="686992"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499" name="Rectangle 15"/>
            <p:cNvSpPr>
              <a:spLocks noChangeArrowheads="1"/>
            </p:cNvSpPr>
            <p:nvPr/>
          </p:nvSpPr>
          <p:spPr bwMode="auto">
            <a:xfrm>
              <a:off x="2667544" y="4724966"/>
              <a:ext cx="684858"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0" name="Rectangle 16"/>
            <p:cNvSpPr>
              <a:spLocks noChangeArrowheads="1"/>
            </p:cNvSpPr>
            <p:nvPr/>
          </p:nvSpPr>
          <p:spPr bwMode="auto">
            <a:xfrm>
              <a:off x="4572774" y="5257513"/>
              <a:ext cx="684859"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1" name="Rectangle 17"/>
            <p:cNvSpPr>
              <a:spLocks noChangeArrowheads="1"/>
            </p:cNvSpPr>
            <p:nvPr/>
          </p:nvSpPr>
          <p:spPr bwMode="auto">
            <a:xfrm>
              <a:off x="4801060" y="3658019"/>
              <a:ext cx="684858"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2" name="Rectangle 18"/>
            <p:cNvSpPr>
              <a:spLocks noChangeArrowheads="1"/>
            </p:cNvSpPr>
            <p:nvPr/>
          </p:nvSpPr>
          <p:spPr bwMode="auto">
            <a:xfrm>
              <a:off x="4114068" y="2056668"/>
              <a:ext cx="686992"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3" name="Rectangle 19"/>
            <p:cNvSpPr>
              <a:spLocks noChangeArrowheads="1"/>
            </p:cNvSpPr>
            <p:nvPr/>
          </p:nvSpPr>
          <p:spPr bwMode="auto">
            <a:xfrm>
              <a:off x="5485919" y="1828435"/>
              <a:ext cx="686992"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4" name="Rectangle 20"/>
            <p:cNvSpPr>
              <a:spLocks noChangeArrowheads="1"/>
            </p:cNvSpPr>
            <p:nvPr/>
          </p:nvSpPr>
          <p:spPr bwMode="auto">
            <a:xfrm>
              <a:off x="6019298" y="2591070"/>
              <a:ext cx="686992"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5" name="Rectangle 21"/>
            <p:cNvSpPr>
              <a:spLocks noChangeArrowheads="1"/>
            </p:cNvSpPr>
            <p:nvPr/>
          </p:nvSpPr>
          <p:spPr bwMode="auto">
            <a:xfrm>
              <a:off x="5106153" y="2743226"/>
              <a:ext cx="684859"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6" name="Rectangle 22"/>
            <p:cNvSpPr>
              <a:spLocks noChangeArrowheads="1"/>
            </p:cNvSpPr>
            <p:nvPr/>
          </p:nvSpPr>
          <p:spPr bwMode="auto">
            <a:xfrm>
              <a:off x="5944625" y="3734096"/>
              <a:ext cx="684858"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7" name="Rectangle 23"/>
            <p:cNvSpPr>
              <a:spLocks noChangeArrowheads="1"/>
            </p:cNvSpPr>
            <p:nvPr/>
          </p:nvSpPr>
          <p:spPr bwMode="auto">
            <a:xfrm>
              <a:off x="4952540" y="4572810"/>
              <a:ext cx="686992" cy="857270"/>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8" name="Rectangle 24"/>
            <p:cNvSpPr>
              <a:spLocks noChangeArrowheads="1"/>
            </p:cNvSpPr>
            <p:nvPr/>
          </p:nvSpPr>
          <p:spPr bwMode="auto">
            <a:xfrm>
              <a:off x="6019298" y="5105357"/>
              <a:ext cx="686992"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09" name="Rectangle 25"/>
            <p:cNvSpPr>
              <a:spLocks noChangeArrowheads="1"/>
            </p:cNvSpPr>
            <p:nvPr/>
          </p:nvSpPr>
          <p:spPr bwMode="auto">
            <a:xfrm>
              <a:off x="4267681" y="3199694"/>
              <a:ext cx="684858"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0" name="Rectangle 26"/>
            <p:cNvSpPr>
              <a:spLocks noChangeArrowheads="1"/>
            </p:cNvSpPr>
            <p:nvPr/>
          </p:nvSpPr>
          <p:spPr bwMode="auto">
            <a:xfrm>
              <a:off x="7162863" y="1980591"/>
              <a:ext cx="684859"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1" name="Rectangle 27"/>
            <p:cNvSpPr>
              <a:spLocks noChangeArrowheads="1"/>
            </p:cNvSpPr>
            <p:nvPr/>
          </p:nvSpPr>
          <p:spPr bwMode="auto">
            <a:xfrm>
              <a:off x="6629483" y="2286758"/>
              <a:ext cx="684859" cy="857270"/>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2" name="Rectangle 28"/>
            <p:cNvSpPr>
              <a:spLocks noChangeArrowheads="1"/>
            </p:cNvSpPr>
            <p:nvPr/>
          </p:nvSpPr>
          <p:spPr bwMode="auto">
            <a:xfrm>
              <a:off x="6934577" y="3962331"/>
              <a:ext cx="684858"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3" name="Rectangle 29"/>
            <p:cNvSpPr>
              <a:spLocks noChangeArrowheads="1"/>
            </p:cNvSpPr>
            <p:nvPr/>
          </p:nvSpPr>
          <p:spPr bwMode="auto">
            <a:xfrm>
              <a:off x="6172911" y="4266643"/>
              <a:ext cx="684859" cy="859125"/>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4" name="Rectangle 30"/>
            <p:cNvSpPr>
              <a:spLocks noChangeArrowheads="1"/>
            </p:cNvSpPr>
            <p:nvPr/>
          </p:nvSpPr>
          <p:spPr bwMode="auto">
            <a:xfrm>
              <a:off x="7467956" y="5181435"/>
              <a:ext cx="684858" cy="859126"/>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5" name="Rectangle 31"/>
            <p:cNvSpPr>
              <a:spLocks noChangeArrowheads="1"/>
            </p:cNvSpPr>
            <p:nvPr/>
          </p:nvSpPr>
          <p:spPr bwMode="auto">
            <a:xfrm>
              <a:off x="8078142" y="3429784"/>
              <a:ext cx="684858" cy="857270"/>
            </a:xfrm>
            <a:prstGeom prst="rect">
              <a:avLst/>
            </a:prstGeom>
            <a:solidFill>
              <a:srgbClr val="99CC00"/>
            </a:solidFill>
            <a:ln w="12700">
              <a:solidFill>
                <a:srgbClr val="99CC00"/>
              </a:solidFill>
              <a:miter lim="800000"/>
              <a:headEnd/>
              <a:tailEnd/>
            </a:ln>
            <a:effectLst>
              <a:outerShdw dist="107763" dir="2700000" algn="ctr" rotWithShape="0">
                <a:schemeClr val="bg2"/>
              </a:outerShdw>
            </a:effectLst>
          </p:spPr>
          <p:txBody>
            <a:bodyPr lIns="81204" tIns="39889" rIns="81204" bIns="39889">
              <a:spAutoFit/>
            </a:bodyPr>
            <a:lstStyle/>
            <a:p>
              <a:pPr algn="just"/>
              <a:endParaRPr lang="en-US" altLang="zh-CN" sz="500" baseline="30000">
                <a:ea typeface="宋体" charset="-122"/>
              </a:endParaRPr>
            </a:p>
            <a:p>
              <a:pPr algn="just"/>
              <a:r>
                <a:rPr lang="en-US" altLang="zh-CN" sz="500" baseline="30000">
                  <a:ea typeface="宋体" charset="-122"/>
                </a:rPr>
                <a:t>Synthesis of Amino Acids</a:t>
              </a:r>
            </a:p>
            <a:p>
              <a:pPr algn="just"/>
              <a:endParaRPr lang="en-US" altLang="zh-CN" sz="800" baseline="30000">
                <a:ea typeface="宋体" charset="-122"/>
              </a:endParaRPr>
            </a:p>
            <a:p>
              <a:pPr algn="just"/>
              <a:r>
                <a:rPr lang="en-US" altLang="zh-CN" sz="400" baseline="30000">
                  <a:ea typeface="宋体" charset="-122"/>
                </a:rPr>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algn="just"/>
              <a:endParaRPr lang="en-US" altLang="zh-CN" sz="400" baseline="30000">
                <a:ea typeface="宋体" charset="-122"/>
              </a:endParaRPr>
            </a:p>
            <a:p>
              <a:pPr algn="just"/>
              <a:endParaRPr lang="en-US" altLang="zh-CN" sz="400" baseline="30000">
                <a:ea typeface="宋体" charset="-122"/>
              </a:endParaRPr>
            </a:p>
            <a:p>
              <a:pPr algn="just"/>
              <a:endParaRPr lang="en-US" altLang="zh-CN" sz="400" baseline="30000">
                <a:ea typeface="宋体" charset="-122"/>
              </a:endParaRPr>
            </a:p>
          </p:txBody>
        </p:sp>
        <p:sp>
          <p:nvSpPr>
            <p:cNvPr id="20516" name="Line 32"/>
            <p:cNvSpPr>
              <a:spLocks noChangeShapeType="1"/>
            </p:cNvSpPr>
            <p:nvPr/>
          </p:nvSpPr>
          <p:spPr bwMode="auto">
            <a:xfrm flipH="1" flipV="1">
              <a:off x="2971800" y="2438400"/>
              <a:ext cx="1295400" cy="9144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17" name="Line 33"/>
            <p:cNvSpPr>
              <a:spLocks noChangeShapeType="1"/>
            </p:cNvSpPr>
            <p:nvPr/>
          </p:nvSpPr>
          <p:spPr bwMode="auto">
            <a:xfrm flipH="1">
              <a:off x="2362200" y="3733800"/>
              <a:ext cx="1905000" cy="3048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18" name="Line 34"/>
            <p:cNvSpPr>
              <a:spLocks noChangeShapeType="1"/>
            </p:cNvSpPr>
            <p:nvPr/>
          </p:nvSpPr>
          <p:spPr bwMode="auto">
            <a:xfrm flipH="1">
              <a:off x="2438400" y="4038600"/>
              <a:ext cx="1828800" cy="12954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19" name="Line 35"/>
            <p:cNvSpPr>
              <a:spLocks noChangeShapeType="1"/>
            </p:cNvSpPr>
            <p:nvPr/>
          </p:nvSpPr>
          <p:spPr bwMode="auto">
            <a:xfrm flipV="1">
              <a:off x="4953000" y="2590800"/>
              <a:ext cx="685800" cy="7620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0" name="Line 36"/>
            <p:cNvSpPr>
              <a:spLocks noChangeShapeType="1"/>
            </p:cNvSpPr>
            <p:nvPr/>
          </p:nvSpPr>
          <p:spPr bwMode="auto">
            <a:xfrm flipV="1">
              <a:off x="4953000" y="3048000"/>
              <a:ext cx="1676400" cy="3048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1" name="Line 37"/>
            <p:cNvSpPr>
              <a:spLocks noChangeShapeType="1"/>
            </p:cNvSpPr>
            <p:nvPr/>
          </p:nvSpPr>
          <p:spPr bwMode="auto">
            <a:xfrm>
              <a:off x="5029200" y="3581400"/>
              <a:ext cx="1143000" cy="7620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2" name="Line 38"/>
            <p:cNvSpPr>
              <a:spLocks noChangeShapeType="1"/>
            </p:cNvSpPr>
            <p:nvPr/>
          </p:nvSpPr>
          <p:spPr bwMode="auto">
            <a:xfrm>
              <a:off x="4953000" y="4114800"/>
              <a:ext cx="2514600" cy="17526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3" name="Line 39"/>
            <p:cNvSpPr>
              <a:spLocks noChangeShapeType="1"/>
            </p:cNvSpPr>
            <p:nvPr/>
          </p:nvSpPr>
          <p:spPr bwMode="auto">
            <a:xfrm>
              <a:off x="6629400" y="3810000"/>
              <a:ext cx="304800" cy="1524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4" name="Line 40"/>
            <p:cNvSpPr>
              <a:spLocks noChangeShapeType="1"/>
            </p:cNvSpPr>
            <p:nvPr/>
          </p:nvSpPr>
          <p:spPr bwMode="auto">
            <a:xfrm flipH="1" flipV="1">
              <a:off x="1295400" y="4419600"/>
              <a:ext cx="381000" cy="6858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5" name="Line 41"/>
            <p:cNvSpPr>
              <a:spLocks noChangeShapeType="1"/>
            </p:cNvSpPr>
            <p:nvPr/>
          </p:nvSpPr>
          <p:spPr bwMode="auto">
            <a:xfrm flipH="1" flipV="1">
              <a:off x="3429000" y="5410200"/>
              <a:ext cx="1143000" cy="3810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6" name="Line 42"/>
            <p:cNvSpPr>
              <a:spLocks noChangeShapeType="1"/>
            </p:cNvSpPr>
            <p:nvPr/>
          </p:nvSpPr>
          <p:spPr bwMode="auto">
            <a:xfrm flipH="1" flipV="1">
              <a:off x="1905000" y="3581400"/>
              <a:ext cx="762000" cy="13716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7" name="Line 43"/>
            <p:cNvSpPr>
              <a:spLocks noChangeShapeType="1"/>
            </p:cNvSpPr>
            <p:nvPr/>
          </p:nvSpPr>
          <p:spPr bwMode="auto">
            <a:xfrm flipH="1" flipV="1">
              <a:off x="2819400" y="2514600"/>
              <a:ext cx="381000" cy="7620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20528" name="Line 44"/>
            <p:cNvSpPr>
              <a:spLocks noChangeShapeType="1"/>
            </p:cNvSpPr>
            <p:nvPr/>
          </p:nvSpPr>
          <p:spPr bwMode="auto">
            <a:xfrm flipV="1">
              <a:off x="6629400" y="3200400"/>
              <a:ext cx="457200" cy="533400"/>
            </a:xfrm>
            <a:prstGeom prst="line">
              <a:avLst/>
            </a:prstGeom>
            <a:noFill/>
            <a:ln w="38100">
              <a:solidFill>
                <a:srgbClr val="FF66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grpSp>
      <p:pic>
        <p:nvPicPr>
          <p:cNvPr id="194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5238750"/>
            <a:ext cx="2366963" cy="161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35142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4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德国科学基金会</a:t>
            </a:r>
            <a:endParaRPr lang="zh-CN" altLang="en-US" dirty="0"/>
          </a:p>
        </p:txBody>
      </p:sp>
      <p:pic>
        <p:nvPicPr>
          <p:cNvPr id="512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915400" cy="4763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8001001" y="1524000"/>
            <a:ext cx="685799"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366150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瑞士国家科学基金会</a:t>
            </a:r>
            <a:endParaRPr lang="zh-CN" altLang="en-US" dirty="0"/>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447800"/>
            <a:ext cx="6858000" cy="4964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a:xfrm>
            <a:off x="1219200" y="2209800"/>
            <a:ext cx="1066800" cy="762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951705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4</a:t>
            </a:r>
            <a:endParaRPr lang="zh-CN" altLang="en-US" dirty="0"/>
          </a:p>
        </p:txBody>
      </p:sp>
      <p:pic>
        <p:nvPicPr>
          <p:cNvPr id="3" name="图片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828800"/>
            <a:ext cx="3882414" cy="4340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658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678" y="4336859"/>
            <a:ext cx="3695700"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7678" y="4688218"/>
            <a:ext cx="4562475" cy="12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7"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7678" y="4901179"/>
            <a:ext cx="25146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8"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6659" y="4336574"/>
            <a:ext cx="4038600" cy="1859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9"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159" y="152400"/>
            <a:ext cx="8301038" cy="210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0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59" y="2590800"/>
            <a:ext cx="8491538" cy="1281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标题 1"/>
          <p:cNvSpPr txBox="1">
            <a:spLocks/>
          </p:cNvSpPr>
          <p:nvPr/>
        </p:nvSpPr>
        <p:spPr bwMode="auto">
          <a:xfrm>
            <a:off x="3733800" y="6215317"/>
            <a:ext cx="2817020" cy="41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en-US" altLang="zh-CN" sz="2400" dirty="0" smtClean="0"/>
              <a:t>Simon </a:t>
            </a:r>
            <a:r>
              <a:rPr lang="en-US" altLang="zh-CN" sz="2400" dirty="0" err="1" smtClean="0"/>
              <a:t>Berneche</a:t>
            </a:r>
            <a:endParaRPr lang="zh-CN" altLang="en-US" sz="2400" dirty="0"/>
          </a:p>
        </p:txBody>
      </p:sp>
      <p:pic>
        <p:nvPicPr>
          <p:cNvPr id="8202" name="Picture 10" descr="http://www.biozentrum.unibas.ch/uploads/x4epersdb/simon_bernech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5528" y="5150407"/>
            <a:ext cx="2490754" cy="167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4258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1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对于专业性很强的领域，国外也有很多基金</a:t>
            </a:r>
            <a:endParaRPr lang="zh-CN"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24000"/>
            <a:ext cx="8915400" cy="4647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333795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 </a:t>
            </a:r>
            <a:r>
              <a:rPr lang="en-US" altLang="zh-CN" dirty="0" smtClean="0"/>
              <a:t>5</a:t>
            </a:r>
            <a:endParaRPr lang="zh-CN" altLang="en-US" dirty="0"/>
          </a:p>
        </p:txBody>
      </p:sp>
      <p:pic>
        <p:nvPicPr>
          <p:cNvPr id="3" name="Picture 20" descr="79bOOOPICc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851546"/>
            <a:ext cx="42672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03640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如果随便找一篇文献就读，结果也许是这样</a:t>
            </a:r>
            <a:endParaRPr lang="zh-CN" altLang="en-US" dirty="0"/>
          </a:p>
        </p:txBody>
      </p:sp>
      <p:pic>
        <p:nvPicPr>
          <p:cNvPr id="1026" name="Picture 2" descr="C:\Download\original_VQQE_20a800012aa0125f.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477370"/>
            <a:ext cx="2675467" cy="4815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5" descr="C:\Documents and Settings\IISC\My Documents\My Pictures\Microsoft Clip Organizer\j0399350.jpg"/>
          <p:cNvPicPr>
            <a:picLocks noChangeAspect="1" noChangeArrowheads="1"/>
          </p:cNvPicPr>
          <p:nvPr/>
        </p:nvPicPr>
        <p:blipFill>
          <a:blip r:embed="rId3"/>
          <a:srcRect/>
          <a:stretch>
            <a:fillRect/>
          </a:stretch>
        </p:blipFill>
        <p:spPr bwMode="auto">
          <a:xfrm>
            <a:off x="762000" y="1752600"/>
            <a:ext cx="4225478" cy="3581400"/>
          </a:xfrm>
          <a:prstGeom prst="rect">
            <a:avLst/>
          </a:prstGeom>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94797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硕博士生开题选题小故事之</a:t>
            </a:r>
            <a:r>
              <a:rPr lang="en-US" altLang="zh-CN" dirty="0" smtClean="0"/>
              <a:t>——</a:t>
            </a:r>
            <a:r>
              <a:rPr lang="zh-CN" altLang="en-US" dirty="0" smtClean="0"/>
              <a:t>肥胖症</a:t>
            </a:r>
            <a:endParaRPr lang="zh-CN" altLang="en-US" dirty="0"/>
          </a:p>
        </p:txBody>
      </p:sp>
      <p:pic>
        <p:nvPicPr>
          <p:cNvPr id="3" name="Picture 3" descr="original_aiHU_5b2000009044118c.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1600200"/>
            <a:ext cx="3803650" cy="445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descr="original_8EIM_5a110000140f126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4408248" cy="3307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2022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hlinkClick r:id="rId2"/>
              </a:rPr>
              <a:t>www.webofknowledge.com</a:t>
            </a:r>
            <a:r>
              <a:rPr lang="zh-CN" altLang="en-US" dirty="0" smtClean="0"/>
              <a:t>，输入关键词</a:t>
            </a:r>
            <a:endParaRPr lang="zh-CN" alt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524000"/>
            <a:ext cx="7620000" cy="46631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1371600" y="2743200"/>
            <a:ext cx="914400" cy="457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3722517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6100" y="1500890"/>
            <a:ext cx="5257800" cy="4687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检索结果较多，先看哪些？重点看哪些？</a:t>
            </a:r>
            <a:endParaRPr lang="zh-CN" altLang="en-US" dirty="0"/>
          </a:p>
        </p:txBody>
      </p:sp>
      <p:sp>
        <p:nvSpPr>
          <p:cNvPr id="3" name="矩形 2"/>
          <p:cNvSpPr/>
          <p:nvPr/>
        </p:nvSpPr>
        <p:spPr>
          <a:xfrm>
            <a:off x="3200400" y="2590800"/>
            <a:ext cx="685799"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矩形 4"/>
          <p:cNvSpPr/>
          <p:nvPr/>
        </p:nvSpPr>
        <p:spPr>
          <a:xfrm>
            <a:off x="7658100" y="2487118"/>
            <a:ext cx="685799" cy="5608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 1"/>
          <p:cNvSpPr txBox="1">
            <a:spLocks/>
          </p:cNvSpPr>
          <p:nvPr/>
        </p:nvSpPr>
        <p:spPr bwMode="auto">
          <a:xfrm>
            <a:off x="304800" y="1570152"/>
            <a:ext cx="2667001" cy="4297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en-US" altLang="zh-CN" dirty="0" smtClean="0"/>
              <a:t>1.</a:t>
            </a:r>
            <a:r>
              <a:rPr lang="zh-CN" altLang="en-US" dirty="0" smtClean="0"/>
              <a:t>精炼检索结果</a:t>
            </a:r>
            <a:endParaRPr lang="en-US" altLang="zh-CN" dirty="0" smtClean="0"/>
          </a:p>
          <a:p>
            <a:endParaRPr lang="en-US" altLang="zh-CN" dirty="0" smtClean="0"/>
          </a:p>
          <a:p>
            <a:endParaRPr lang="en-US" altLang="zh-CN" dirty="0"/>
          </a:p>
          <a:p>
            <a:endParaRPr lang="en-US" altLang="zh-CN" dirty="0"/>
          </a:p>
          <a:p>
            <a:r>
              <a:rPr lang="en-US" altLang="zh-CN" dirty="0" smtClean="0"/>
              <a:t>2.</a:t>
            </a:r>
            <a:r>
              <a:rPr lang="zh-CN" altLang="en-US" dirty="0" smtClean="0"/>
              <a:t>排序检索结果</a:t>
            </a:r>
            <a:endParaRPr lang="en-US" altLang="zh-CN" dirty="0" smtClean="0"/>
          </a:p>
          <a:p>
            <a:endParaRPr lang="en-US" altLang="zh-CN" dirty="0" smtClean="0"/>
          </a:p>
          <a:p>
            <a:endParaRPr lang="en-US" altLang="zh-CN" dirty="0"/>
          </a:p>
          <a:p>
            <a:endParaRPr lang="en-US" altLang="zh-CN" dirty="0" smtClean="0"/>
          </a:p>
          <a:p>
            <a:r>
              <a:rPr lang="en-US" altLang="zh-CN" dirty="0" smtClean="0"/>
              <a:t>3.</a:t>
            </a:r>
            <a:r>
              <a:rPr lang="zh-CN" altLang="en-US" dirty="0" smtClean="0"/>
              <a:t>分析</a:t>
            </a:r>
            <a:r>
              <a:rPr lang="zh-CN" altLang="en-US" dirty="0"/>
              <a:t>检索</a:t>
            </a:r>
            <a:r>
              <a:rPr lang="zh-CN" altLang="en-US" dirty="0" smtClean="0"/>
              <a:t>结果</a:t>
            </a:r>
            <a:endParaRPr lang="en-US" altLang="zh-CN" dirty="0"/>
          </a:p>
          <a:p>
            <a:endParaRPr lang="en-US" altLang="zh-CN" dirty="0" smtClean="0"/>
          </a:p>
        </p:txBody>
      </p:sp>
      <p:sp>
        <p:nvSpPr>
          <p:cNvPr id="7" name="矩形 6"/>
          <p:cNvSpPr/>
          <p:nvPr/>
        </p:nvSpPr>
        <p:spPr>
          <a:xfrm>
            <a:off x="3200399" y="2802804"/>
            <a:ext cx="914401" cy="33851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6251807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zh-CN" altLang="en-US" dirty="0" smtClean="0">
                <a:ea typeface="宋体" charset="-122"/>
              </a:rPr>
              <a:t>几经风雨，几经变迁</a:t>
            </a:r>
          </a:p>
        </p:txBody>
      </p:sp>
      <p:pic>
        <p:nvPicPr>
          <p:cNvPr id="2150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2362200"/>
            <a:ext cx="4552950" cy="423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3429000" y="4495800"/>
            <a:ext cx="32004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FFFFFF"/>
              </a:solidFill>
              <a:ea typeface="宋体" pitchFamily="2" charset="-122"/>
            </a:endParaRPr>
          </a:p>
        </p:txBody>
      </p:sp>
      <p:pic>
        <p:nvPicPr>
          <p:cNvPr id="2150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600200"/>
            <a:ext cx="52768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10" name="Title 1"/>
          <p:cNvSpPr txBox="1">
            <a:spLocks/>
          </p:cNvSpPr>
          <p:nvPr/>
        </p:nvSpPr>
        <p:spPr bwMode="auto">
          <a:xfrm>
            <a:off x="228600" y="1905000"/>
            <a:ext cx="28194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just">
              <a:lnSpc>
                <a:spcPct val="90000"/>
              </a:lnSpc>
            </a:pPr>
            <a:r>
              <a:rPr lang="en-US" altLang="zh-CN" sz="2800" dirty="0" smtClean="0">
                <a:solidFill>
                  <a:schemeClr val="tx2"/>
                </a:solidFill>
                <a:latin typeface="隶书" pitchFamily="49" charset="-122"/>
                <a:ea typeface="隶书" pitchFamily="49" charset="-122"/>
              </a:rPr>
              <a:t>Web </a:t>
            </a:r>
            <a:r>
              <a:rPr lang="en-US" altLang="zh-CN" sz="2800" dirty="0">
                <a:solidFill>
                  <a:schemeClr val="tx2"/>
                </a:solidFill>
                <a:latin typeface="隶书" pitchFamily="49" charset="-122"/>
                <a:ea typeface="隶书" pitchFamily="49" charset="-122"/>
              </a:rPr>
              <a:t>of Science</a:t>
            </a:r>
            <a:r>
              <a:rPr lang="zh-CN" altLang="en-US" sz="2800" dirty="0">
                <a:solidFill>
                  <a:schemeClr val="tx2"/>
                </a:solidFill>
                <a:latin typeface="隶书" pitchFamily="49" charset="-122"/>
                <a:ea typeface="隶书" pitchFamily="49" charset="-122"/>
              </a:rPr>
              <a:t>的</a:t>
            </a:r>
            <a:r>
              <a:rPr lang="zh-CN" altLang="en-US" sz="2800" dirty="0" smtClean="0">
                <a:solidFill>
                  <a:schemeClr val="tx2"/>
                </a:solidFill>
                <a:latin typeface="隶书" pitchFamily="49" charset="-122"/>
                <a:ea typeface="隶书" pitchFamily="49" charset="-122"/>
              </a:rPr>
              <a:t>世界里</a:t>
            </a:r>
            <a:r>
              <a:rPr lang="zh-CN" altLang="en-US" sz="2800" dirty="0">
                <a:solidFill>
                  <a:schemeClr val="tx2"/>
                </a:solidFill>
                <a:latin typeface="隶书" pitchFamily="49" charset="-122"/>
                <a:ea typeface="隶书" pitchFamily="49" charset="-122"/>
              </a:rPr>
              <a:t>，除了自然科学，还有社会科学</a:t>
            </a:r>
            <a:r>
              <a:rPr lang="zh-CN" altLang="en-US" sz="2800" dirty="0" smtClean="0">
                <a:solidFill>
                  <a:schemeClr val="tx2"/>
                </a:solidFill>
                <a:latin typeface="隶书" pitchFamily="49" charset="-122"/>
                <a:ea typeface="隶书" pitchFamily="49" charset="-122"/>
              </a:rPr>
              <a:t>、艺术与人文、</a:t>
            </a:r>
            <a:r>
              <a:rPr lang="zh-CN" altLang="en-US" sz="2800" dirty="0">
                <a:solidFill>
                  <a:schemeClr val="tx2"/>
                </a:solidFill>
                <a:latin typeface="隶书" pitchFamily="49" charset="-122"/>
                <a:ea typeface="隶书" pitchFamily="49" charset="-122"/>
              </a:rPr>
              <a:t>会议记录、图书以及化学式和化学反应</a:t>
            </a:r>
          </a:p>
        </p:txBody>
      </p:sp>
      <p:sp>
        <p:nvSpPr>
          <p:cNvPr id="7" name="Title 1"/>
          <p:cNvSpPr txBox="1">
            <a:spLocks/>
          </p:cNvSpPr>
          <p:nvPr/>
        </p:nvSpPr>
        <p:spPr bwMode="auto">
          <a:xfrm>
            <a:off x="6553200" y="4191000"/>
            <a:ext cx="2590800" cy="836613"/>
          </a:xfrm>
          <a:prstGeom prst="rect">
            <a:avLst/>
          </a:prstGeom>
          <a:noFill/>
          <a:ln w="9525">
            <a:noFill/>
            <a:miter lim="800000"/>
            <a:headEnd/>
            <a:tailEnd/>
          </a:ln>
        </p:spPr>
        <p:txBody>
          <a:bodyPr lIns="0" tIns="0" rIns="0" bIns="0" anchor="b"/>
          <a:lstStyle/>
          <a:p>
            <a:pPr eaLnBrk="0" hangingPunct="0">
              <a:lnSpc>
                <a:spcPct val="90000"/>
              </a:lnSpc>
              <a:defRPr/>
            </a:pPr>
            <a:r>
              <a:rPr lang="zh-CN" altLang="en-US" sz="2800" kern="0" dirty="0">
                <a:solidFill>
                  <a:schemeClr val="tx2"/>
                </a:solidFill>
                <a:latin typeface="楷体" pitchFamily="49" charset="-122"/>
                <a:ea typeface="楷体" pitchFamily="49" charset="-122"/>
                <a:cs typeface="+mj-cs"/>
              </a:rPr>
              <a:t>现收录各领域顶尖杂志</a:t>
            </a:r>
            <a:r>
              <a:rPr lang="en-US" altLang="zh-CN" sz="2800" kern="0" dirty="0">
                <a:solidFill>
                  <a:schemeClr val="tx2"/>
                </a:solidFill>
                <a:latin typeface="楷体" pitchFamily="49" charset="-122"/>
                <a:ea typeface="楷体" pitchFamily="49" charset="-122"/>
                <a:cs typeface="+mj-cs"/>
              </a:rPr>
              <a:t>8000</a:t>
            </a:r>
            <a:r>
              <a:rPr lang="zh-CN" altLang="en-US" sz="2800" kern="0" dirty="0">
                <a:solidFill>
                  <a:schemeClr val="tx2"/>
                </a:solidFill>
                <a:latin typeface="楷体" pitchFamily="49" charset="-122"/>
                <a:ea typeface="楷体" pitchFamily="49" charset="-122"/>
                <a:cs typeface="+mj-cs"/>
              </a:rPr>
              <a:t>多本</a:t>
            </a:r>
          </a:p>
        </p:txBody>
      </p:sp>
    </p:spTree>
    <p:extLst>
      <p:ext uri="{BB962C8B-B14F-4D97-AF65-F5344CB8AC3E}">
        <p14:creationId xmlns:p14="http://schemas.microsoft.com/office/powerpoint/2010/main" val="27969665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376265"/>
            <a:ext cx="9124950" cy="3667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endParaRPr lang="zh-CN" altLang="en-US"/>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14400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1143000"/>
            <a:ext cx="9134475"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286000"/>
            <a:ext cx="9124950"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7848600" y="48006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84845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zh-CN" altLang="en-US" dirty="0" smtClean="0"/>
              <a:t>近年来，</a:t>
            </a:r>
            <a:r>
              <a:rPr lang="en-US" altLang="zh-CN" dirty="0" smtClean="0"/>
              <a:t>xxx</a:t>
            </a:r>
            <a:r>
              <a:rPr lang="zh-CN" altLang="en-US" dirty="0" smtClean="0"/>
              <a:t>越来越受到关注</a:t>
            </a:r>
            <a:r>
              <a:rPr lang="en-US" altLang="zh-CN" dirty="0" smtClean="0"/>
              <a:t>/xxx</a:t>
            </a:r>
            <a:r>
              <a:rPr lang="zh-CN" altLang="en-US" dirty="0" smtClean="0"/>
              <a:t>问题愈发严峻</a:t>
            </a:r>
            <a:r>
              <a:rPr lang="en-US" altLang="zh-CN" dirty="0" smtClean="0"/>
              <a:t>/</a:t>
            </a:r>
            <a:r>
              <a:rPr lang="zh-CN" altLang="en-US" dirty="0" smtClean="0"/>
              <a:t>一些报告指出</a:t>
            </a:r>
            <a:r>
              <a:rPr lang="en-US" altLang="zh-CN" dirty="0" smtClean="0"/>
              <a:t>……</a:t>
            </a:r>
            <a:endParaRPr lang="zh-CN" altLang="en-US" dirty="0" smtClean="0"/>
          </a:p>
        </p:txBody>
      </p:sp>
      <p:pic>
        <p:nvPicPr>
          <p:cNvPr id="2765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5000"/>
            <a:ext cx="9144000" cy="378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p:nvPr/>
        </p:nvSpPr>
        <p:spPr>
          <a:xfrm>
            <a:off x="6477000" y="3822700"/>
            <a:ext cx="8382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4772514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作者检索：发文量大的科研人员</a:t>
            </a:r>
            <a:endParaRPr lang="zh-CN"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752600"/>
            <a:ext cx="7989160" cy="3686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605970" y="2362200"/>
            <a:ext cx="799278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5588292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国家和地区检索：</a:t>
            </a:r>
            <a:endParaRPr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1725" y="1676400"/>
            <a:ext cx="4400550" cy="476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286454" y="4495800"/>
            <a:ext cx="4571546"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997733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文章类型检索：除了</a:t>
            </a:r>
            <a:r>
              <a:rPr lang="en-US" altLang="zh-CN" dirty="0" smtClean="0"/>
              <a:t>Article</a:t>
            </a:r>
            <a:r>
              <a:rPr lang="zh-CN" altLang="en-US" dirty="0" smtClean="0"/>
              <a:t>和</a:t>
            </a:r>
            <a:r>
              <a:rPr lang="en-US" altLang="zh-CN" dirty="0" smtClean="0"/>
              <a:t>Review</a:t>
            </a:r>
            <a:r>
              <a:rPr lang="zh-CN" altLang="en-US" dirty="0" smtClean="0"/>
              <a:t>之外，还有</a:t>
            </a:r>
            <a:r>
              <a:rPr lang="en-US" altLang="zh-CN" dirty="0" smtClean="0"/>
              <a:t>Book</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1524000"/>
            <a:ext cx="54292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1828800" y="4953000"/>
            <a:ext cx="5715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1995714" y="1524000"/>
            <a:ext cx="976086"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544584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7977180" cy="4827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相对</a:t>
            </a:r>
            <a:r>
              <a:rPr lang="zh-CN" altLang="en-US" dirty="0" smtClean="0"/>
              <a:t>于</a:t>
            </a:r>
            <a:r>
              <a:rPr lang="en-US" altLang="zh-CN" dirty="0" smtClean="0"/>
              <a:t>Article</a:t>
            </a:r>
            <a:r>
              <a:rPr lang="zh-CN" altLang="en-US" dirty="0" smtClean="0"/>
              <a:t>，书籍内容更全面系统</a:t>
            </a:r>
            <a:endParaRPr lang="zh-CN" altLang="en-US" dirty="0"/>
          </a:p>
        </p:txBody>
      </p:sp>
      <p:sp>
        <p:nvSpPr>
          <p:cNvPr id="4" name="Rectangle 5"/>
          <p:cNvSpPr/>
          <p:nvPr/>
        </p:nvSpPr>
        <p:spPr>
          <a:xfrm>
            <a:off x="2133600" y="4838700"/>
            <a:ext cx="2164443"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223360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科研基金检索：</a:t>
            </a:r>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447800"/>
            <a:ext cx="80772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522514" y="5410200"/>
            <a:ext cx="8164286"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51842561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语言检索：</a:t>
            </a:r>
            <a:endParaRPr lang="zh-CN" altLang="en-US"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602" y="1524000"/>
            <a:ext cx="4695825" cy="481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133599" y="4572000"/>
            <a:ext cx="4876801" cy="2667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6032618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科研机构检索：为科研合作、学术交流作参考</a:t>
            </a:r>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44472"/>
            <a:ext cx="5850633"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515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期刊检索：</a:t>
            </a:r>
            <a:endParaRPr lang="zh-CN" alt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625" y="1676400"/>
            <a:ext cx="752475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278280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www.webofknowledge.com</a:t>
            </a:r>
            <a:endParaRPr lang="zh-CN" alt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447800"/>
            <a:ext cx="6096000" cy="4918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5181600" y="2362200"/>
            <a:ext cx="6096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2133600" y="4436091"/>
            <a:ext cx="1828800" cy="1143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矩形 7"/>
          <p:cNvSpPr/>
          <p:nvPr/>
        </p:nvSpPr>
        <p:spPr>
          <a:xfrm>
            <a:off x="1767115" y="5829300"/>
            <a:ext cx="2347685"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10614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研究领域</a:t>
            </a:r>
            <a:r>
              <a:rPr lang="zh-CN" altLang="en-US" dirty="0" smtClean="0"/>
              <a:t>检索：</a:t>
            </a:r>
            <a:endParaRPr lang="zh-CN" altLang="en-US" dirty="0"/>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138" y="1524000"/>
            <a:ext cx="6181725" cy="478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38147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对一个研究领域有了初步印象之后，重点看一下核心科研人员写的</a:t>
            </a:r>
            <a:r>
              <a:rPr lang="en-US" altLang="zh-CN" dirty="0" smtClean="0"/>
              <a:t>review</a:t>
            </a:r>
            <a:endParaRPr lang="zh-CN" altLang="en-US" dirty="0"/>
          </a:p>
        </p:txBody>
      </p:sp>
      <p:pic>
        <p:nvPicPr>
          <p:cNvPr id="178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524000"/>
            <a:ext cx="7010400" cy="4728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990600" y="3276600"/>
            <a:ext cx="1676400" cy="838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54133929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对于热门的研究课题，即使仅仅然</a:t>
            </a:r>
            <a:r>
              <a:rPr lang="en-US" altLang="zh-CN" dirty="0" smtClean="0"/>
              <a:t>Review</a:t>
            </a:r>
            <a:r>
              <a:rPr lang="zh-CN" altLang="en-US" dirty="0" smtClean="0"/>
              <a:t>数量依然很多</a:t>
            </a:r>
            <a:endParaRPr lang="zh-CN" altLang="en-US"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524000"/>
            <a:ext cx="7876618"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624114" y="1371600"/>
            <a:ext cx="1357086"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6934200" y="1397000"/>
            <a:ext cx="1676400" cy="584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43392046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再次按照作者检索，可以看到刚才发文量较多的作者都在其中</a:t>
            </a:r>
            <a:endParaRPr lang="zh-CN" altLang="en-US"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524000"/>
            <a:ext cx="4653869" cy="4705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2133600" y="2209800"/>
            <a:ext cx="4953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2133600" y="3667068"/>
            <a:ext cx="495300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2133600" y="4267200"/>
            <a:ext cx="4953000" cy="4191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3043854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创建引文报告：从引用关系探索课题发展</a:t>
            </a:r>
            <a:endParaRPr lang="zh-CN" alt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24000"/>
            <a:ext cx="7467600" cy="46836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7391400" y="1905000"/>
            <a:ext cx="91440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1513127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057400"/>
            <a:ext cx="2054225" cy="800100"/>
          </a:xfrm>
        </p:spPr>
        <p:txBody>
          <a:bodyPr/>
          <a:lstStyle/>
          <a:p>
            <a:r>
              <a:rPr lang="zh-CN" altLang="en-US" dirty="0"/>
              <a:t>引用</a:t>
            </a:r>
            <a:r>
              <a:rPr lang="zh-CN" altLang="en-US" dirty="0" smtClean="0"/>
              <a:t>次数较高的论文</a:t>
            </a:r>
            <a:endParaRPr lang="zh-CN" altLang="en-US" sz="20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3369"/>
            <a:ext cx="7086600" cy="6638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971800" y="123369"/>
            <a:ext cx="106680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5791200" y="123369"/>
            <a:ext cx="685800"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7467600" y="2667000"/>
            <a:ext cx="1676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7467600" y="3080657"/>
            <a:ext cx="1676400"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7387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全记录界面</a:t>
            </a:r>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95600" y="1459014"/>
            <a:ext cx="5486400" cy="52172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895600" y="3195864"/>
            <a:ext cx="13716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标题 1"/>
          <p:cNvSpPr txBox="1">
            <a:spLocks/>
          </p:cNvSpPr>
          <p:nvPr/>
        </p:nvSpPr>
        <p:spPr bwMode="auto">
          <a:xfrm>
            <a:off x="152401" y="1676400"/>
            <a:ext cx="25908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2000" dirty="0" smtClean="0">
                <a:latin typeface="微软雅黑" pitchFamily="34" charset="-122"/>
                <a:ea typeface="微软雅黑" pitchFamily="34" charset="-122"/>
              </a:rPr>
              <a:t>点击相应的记录数字就可以看这篇文献引用了哪些文献，以及被哪些文献引用</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32332385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查看引用文献，再次创建引文报告</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620000" cy="4501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7543800" y="4572000"/>
            <a:ext cx="9906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17193792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分析施引文献，得到热点研究方向一：</a:t>
            </a:r>
            <a:r>
              <a:rPr lang="en-US" altLang="zh-CN" dirty="0" smtClean="0"/>
              <a:t/>
            </a:r>
            <a:br>
              <a:rPr lang="en-US" altLang="zh-CN" dirty="0" smtClean="0"/>
            </a:br>
            <a:r>
              <a:rPr lang="zh-CN" altLang="en-US" dirty="0" smtClean="0"/>
              <a:t>肥胖症与心血管疾病</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158644"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057400" y="4038600"/>
            <a:ext cx="9906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2362200" y="4446361"/>
            <a:ext cx="9906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2057400" y="4784726"/>
            <a:ext cx="9906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1562100" y="5791200"/>
            <a:ext cx="1104900" cy="3093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45039916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575" y="506413"/>
            <a:ext cx="7693025" cy="836612"/>
          </a:xfrm>
        </p:spPr>
        <p:txBody>
          <a:bodyPr/>
          <a:lstStyle/>
          <a:p>
            <a:r>
              <a:rPr lang="zh-CN" altLang="en-US" dirty="0" smtClean="0"/>
              <a:t>用同样的方法分析</a:t>
            </a:r>
            <a:r>
              <a:rPr lang="en-US" altLang="zh-CN" dirty="0" smtClean="0"/>
              <a:t>Bray</a:t>
            </a:r>
            <a:r>
              <a:rPr lang="zh-CN" altLang="en-US" dirty="0" smtClean="0"/>
              <a:t>另一篇高被引综述</a:t>
            </a:r>
            <a:r>
              <a:rPr lang="en-US" altLang="zh-CN" dirty="0" smtClean="0"/>
              <a:t/>
            </a:r>
            <a:br>
              <a:rPr lang="en-US" altLang="zh-CN" dirty="0" smtClean="0"/>
            </a:br>
            <a:r>
              <a:rPr lang="zh-CN" altLang="en-US" dirty="0"/>
              <a:t>热点研究</a:t>
            </a:r>
            <a:r>
              <a:rPr lang="zh-CN" altLang="en-US" dirty="0" smtClean="0"/>
              <a:t>方向二：肥胖症与食物摄取和能量转化</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4722" y="1402031"/>
            <a:ext cx="6269636" cy="52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398858" y="3384365"/>
            <a:ext cx="990600"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3425744" y="3760829"/>
            <a:ext cx="1144814"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2574844" y="4038600"/>
            <a:ext cx="1144814"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Rectangle 5"/>
          <p:cNvSpPr/>
          <p:nvPr/>
        </p:nvSpPr>
        <p:spPr>
          <a:xfrm>
            <a:off x="3425744" y="4324762"/>
            <a:ext cx="1068614"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Rectangle 5"/>
          <p:cNvSpPr/>
          <p:nvPr/>
        </p:nvSpPr>
        <p:spPr>
          <a:xfrm>
            <a:off x="3425744" y="5288231"/>
            <a:ext cx="687614"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Rectangle 5"/>
          <p:cNvSpPr/>
          <p:nvPr/>
        </p:nvSpPr>
        <p:spPr>
          <a:xfrm>
            <a:off x="2544908" y="6355031"/>
            <a:ext cx="880835"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 name="Rectangle 5"/>
          <p:cNvSpPr/>
          <p:nvPr/>
        </p:nvSpPr>
        <p:spPr>
          <a:xfrm>
            <a:off x="4951558" y="6050231"/>
            <a:ext cx="534307"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3865734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Question1</a:t>
            </a:r>
            <a:endParaRPr lang="zh-CN" altLang="en-US" dirty="0"/>
          </a:p>
        </p:txBody>
      </p:sp>
      <p:pic>
        <p:nvPicPr>
          <p:cNvPr id="5" name="Picture 6" descr="b_12506154945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1600200"/>
            <a:ext cx="3505200" cy="4664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6433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231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9" name="Title 1"/>
          <p:cNvSpPr>
            <a:spLocks noGrp="1"/>
          </p:cNvSpPr>
          <p:nvPr>
            <p:ph type="title"/>
          </p:nvPr>
        </p:nvSpPr>
        <p:spPr>
          <a:xfrm>
            <a:off x="0" y="2514600"/>
            <a:ext cx="7369175" cy="455613"/>
          </a:xfrm>
        </p:spPr>
        <p:txBody>
          <a:bodyPr/>
          <a:lstStyle/>
          <a:p>
            <a:r>
              <a:rPr lang="zh-CN" altLang="en-US" smtClean="0"/>
              <a:t>热点方向三：肥胖症与手术治疗</a:t>
            </a:r>
          </a:p>
        </p:txBody>
      </p:sp>
      <p:pic>
        <p:nvPicPr>
          <p:cNvPr id="5018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0"/>
            <a:ext cx="9144000" cy="377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914400" y="3352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762000" y="3733800"/>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6"/>
          <p:cNvSpPr/>
          <p:nvPr/>
        </p:nvSpPr>
        <p:spPr>
          <a:xfrm>
            <a:off x="1524000" y="4267200"/>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Rectangle 7"/>
          <p:cNvSpPr/>
          <p:nvPr/>
        </p:nvSpPr>
        <p:spPr>
          <a:xfrm>
            <a:off x="2362200" y="4572000"/>
            <a:ext cx="609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Rectangle 8"/>
          <p:cNvSpPr/>
          <p:nvPr/>
        </p:nvSpPr>
        <p:spPr>
          <a:xfrm>
            <a:off x="2209800" y="56388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Rectangle 9"/>
          <p:cNvSpPr/>
          <p:nvPr/>
        </p:nvSpPr>
        <p:spPr>
          <a:xfrm>
            <a:off x="1143000" y="6477000"/>
            <a:ext cx="6858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831208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4801" y="506413"/>
            <a:ext cx="8686800" cy="836612"/>
          </a:xfrm>
        </p:spPr>
        <p:txBody>
          <a:bodyPr/>
          <a:lstStyle/>
          <a:p>
            <a:r>
              <a:rPr lang="zh-CN" altLang="en-US" dirty="0"/>
              <a:t>不同作者对相关领域的研究方向也存在很大差异</a:t>
            </a:r>
            <a:r>
              <a:rPr lang="en-US" altLang="zh-CN" dirty="0"/>
              <a:t/>
            </a:r>
            <a:br>
              <a:rPr lang="en-US" altLang="zh-CN" dirty="0"/>
            </a:br>
            <a:r>
              <a:rPr lang="zh-CN" altLang="en-US" dirty="0"/>
              <a:t>热点</a:t>
            </a:r>
            <a:r>
              <a:rPr lang="zh-CN" altLang="en-US" dirty="0" smtClean="0"/>
              <a:t>方向四：</a:t>
            </a:r>
            <a:r>
              <a:rPr lang="zh-CN" altLang="en-US" dirty="0"/>
              <a:t>肥胖症与脂肪组织和肾素</a:t>
            </a:r>
            <a:r>
              <a:rPr lang="en-US" altLang="zh-CN" dirty="0"/>
              <a:t>-</a:t>
            </a:r>
            <a:r>
              <a:rPr lang="zh-CN" altLang="en-US" dirty="0"/>
              <a:t>血管紧张素系统</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47801"/>
            <a:ext cx="6340378"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3136790" y="3616966"/>
            <a:ext cx="838200"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3200400" y="4572000"/>
            <a:ext cx="838200"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3733800" y="5181600"/>
            <a:ext cx="914400" cy="113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3480195" y="6554334"/>
            <a:ext cx="863205"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Rectangle 5"/>
          <p:cNvSpPr/>
          <p:nvPr/>
        </p:nvSpPr>
        <p:spPr>
          <a:xfrm>
            <a:off x="3201010" y="4267200"/>
            <a:ext cx="572407"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Rectangle 5"/>
          <p:cNvSpPr/>
          <p:nvPr/>
        </p:nvSpPr>
        <p:spPr>
          <a:xfrm>
            <a:off x="2830782" y="5867400"/>
            <a:ext cx="370228" cy="15466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9850712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热点方向五：肥胖症与代谢综合征</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371600"/>
            <a:ext cx="5867400" cy="5350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3657600" y="33528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3429000" y="3657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2590800" y="3979252"/>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3657600" y="50292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Rectangle 5"/>
          <p:cNvSpPr/>
          <p:nvPr/>
        </p:nvSpPr>
        <p:spPr>
          <a:xfrm>
            <a:off x="2590800" y="62484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7889501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关注名家新的热点文章，寻找领域新风向</a:t>
            </a:r>
            <a:r>
              <a:rPr lang="en-US" altLang="zh-CN" dirty="0" smtClean="0"/>
              <a:t/>
            </a:r>
            <a:br>
              <a:rPr lang="en-US" altLang="zh-CN" dirty="0" smtClean="0"/>
            </a:br>
            <a:r>
              <a:rPr lang="zh-CN" altLang="en-US" dirty="0" smtClean="0"/>
              <a:t>热点研究方向六：肥胖症与含糖饮料</a:t>
            </a:r>
            <a:endParaRPr lang="zh-CN" alt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418230"/>
            <a:ext cx="6322694" cy="54397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590800" y="3505200"/>
            <a:ext cx="990600"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2590800" y="4495800"/>
            <a:ext cx="4953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2590800" y="4800600"/>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Rectangle 5"/>
          <p:cNvSpPr/>
          <p:nvPr/>
        </p:nvSpPr>
        <p:spPr>
          <a:xfrm>
            <a:off x="2514600" y="51054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Rectangle 5"/>
          <p:cNvSpPr/>
          <p:nvPr/>
        </p:nvSpPr>
        <p:spPr>
          <a:xfrm>
            <a:off x="2667000" y="6248400"/>
            <a:ext cx="685800" cy="7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Rectangle 5"/>
          <p:cNvSpPr/>
          <p:nvPr/>
        </p:nvSpPr>
        <p:spPr>
          <a:xfrm>
            <a:off x="2561538" y="6553200"/>
            <a:ext cx="943661" cy="7733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3571047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753" y="228600"/>
            <a:ext cx="8839200" cy="2197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0" y="2575630"/>
            <a:ext cx="8871045" cy="836612"/>
          </a:xfrm>
        </p:spPr>
        <p:txBody>
          <a:bodyPr/>
          <a:lstStyle/>
          <a:p>
            <a:r>
              <a:rPr lang="zh-CN" altLang="en-US" sz="2000" dirty="0">
                <a:latin typeface="微软雅黑" pitchFamily="34" charset="-122"/>
                <a:ea typeface="微软雅黑" pitchFamily="34" charset="-122"/>
              </a:rPr>
              <a:t>额外信息处理：肥胖与基因图谱</a:t>
            </a:r>
            <a:r>
              <a:rPr lang="en-US" altLang="zh-CN" sz="2000" dirty="0">
                <a:latin typeface="微软雅黑" pitchFamily="34" charset="-122"/>
                <a:ea typeface="微软雅黑" pitchFamily="34" charset="-122"/>
              </a:rPr>
              <a:t/>
            </a:r>
            <a:br>
              <a:rPr lang="en-US" altLang="zh-CN" sz="2000" dirty="0">
                <a:latin typeface="微软雅黑" pitchFamily="34" charset="-122"/>
                <a:ea typeface="微软雅黑" pitchFamily="34" charset="-122"/>
              </a:rPr>
            </a:br>
            <a:r>
              <a:rPr lang="zh-CN" altLang="en-US" sz="2000" dirty="0">
                <a:latin typeface="微软雅黑" pitchFamily="34" charset="-122"/>
                <a:ea typeface="微软雅黑" pitchFamily="34" charset="-122"/>
              </a:rPr>
              <a:t>原作者几乎每年一篇，建议可以作为补充了解，添加在</a:t>
            </a:r>
            <a:r>
              <a:rPr lang="en-US" altLang="zh-CN" sz="2000" dirty="0">
                <a:latin typeface="微软雅黑" pitchFamily="34" charset="-122"/>
                <a:ea typeface="微软雅黑" pitchFamily="34" charset="-122"/>
              </a:rPr>
              <a:t>Introduction</a:t>
            </a:r>
            <a:r>
              <a:rPr lang="zh-CN" altLang="en-US" sz="2000" dirty="0">
                <a:latin typeface="微软雅黑" pitchFamily="34" charset="-122"/>
                <a:ea typeface="微软雅黑" pitchFamily="34" charset="-122"/>
              </a:rPr>
              <a:t>或者</a:t>
            </a:r>
            <a:r>
              <a:rPr lang="en-US" altLang="zh-CN" sz="2000" dirty="0">
                <a:latin typeface="微软雅黑" pitchFamily="34" charset="-122"/>
                <a:ea typeface="微软雅黑" pitchFamily="34" charset="-122"/>
              </a:rPr>
              <a:t>discussion</a:t>
            </a:r>
            <a:r>
              <a:rPr lang="zh-CN" altLang="en-US" sz="2000" dirty="0" smtClean="0">
                <a:latin typeface="微软雅黑" pitchFamily="34" charset="-122"/>
                <a:ea typeface="微软雅黑" pitchFamily="34" charset="-122"/>
              </a:rPr>
              <a:t>里面，让文章更加丰满</a:t>
            </a:r>
            <a:endParaRPr lang="zh-CN" altLang="en-US" sz="2000" dirty="0">
              <a:latin typeface="微软雅黑" pitchFamily="34" charset="-122"/>
              <a:ea typeface="微软雅黑" pitchFamily="34" charset="-122"/>
            </a:endParaRPr>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162" y="3429000"/>
            <a:ext cx="8851675" cy="3205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90492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在明确了大致的研究方向之后，再更换主题词进行第二轮搜索</a:t>
            </a:r>
          </a:p>
        </p:txBody>
      </p:sp>
      <p:pic>
        <p:nvPicPr>
          <p:cNvPr id="1536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572000"/>
            <a:ext cx="8605838" cy="2185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1069" y="1433131"/>
            <a:ext cx="7200900" cy="3104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5362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关于开题的小结</a:t>
            </a:r>
            <a:endParaRPr lang="zh-CN" altLang="en-US" dirty="0"/>
          </a:p>
        </p:txBody>
      </p:sp>
      <p:sp>
        <p:nvSpPr>
          <p:cNvPr id="3" name="内容占位符 2"/>
          <p:cNvSpPr>
            <a:spLocks noGrp="1"/>
          </p:cNvSpPr>
          <p:nvPr>
            <p:ph idx="1"/>
          </p:nvPr>
        </p:nvSpPr>
        <p:spPr/>
        <p:txBody>
          <a:bodyPr/>
          <a:lstStyle/>
          <a:p>
            <a:r>
              <a:rPr lang="zh-CN" altLang="en-US" dirty="0" smtClean="0"/>
              <a:t>对于刚刚接触的一个方向，查文献建议把相似研究领域的文献分组</a:t>
            </a:r>
            <a:endParaRPr lang="en-US" altLang="zh-CN" dirty="0" smtClean="0"/>
          </a:p>
          <a:p>
            <a:endParaRPr lang="en-US" altLang="zh-CN" dirty="0"/>
          </a:p>
          <a:p>
            <a:r>
              <a:rPr lang="zh-CN" altLang="en-US" dirty="0" smtClean="0"/>
              <a:t>在刚才的几组文献中，有些文献出现了好几次。这类重点文献建议仔细阅读</a:t>
            </a:r>
            <a:endParaRPr lang="en-US" altLang="zh-CN" dirty="0" smtClean="0"/>
          </a:p>
          <a:p>
            <a:endParaRPr lang="en-US" altLang="zh-CN" dirty="0"/>
          </a:p>
          <a:p>
            <a:r>
              <a:rPr lang="zh-CN" altLang="en-US" dirty="0" smtClean="0"/>
              <a:t>找到自己感兴趣的方向后，再来做新的一轮分析</a:t>
            </a:r>
            <a:endParaRPr lang="zh-CN" altLang="en-US" dirty="0"/>
          </a:p>
        </p:txBody>
      </p:sp>
    </p:spTree>
    <p:extLst>
      <p:ext uri="{BB962C8B-B14F-4D97-AF65-F5344CB8AC3E}">
        <p14:creationId xmlns:p14="http://schemas.microsoft.com/office/powerpoint/2010/main" val="226642373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挖掘</a:t>
            </a:r>
            <a:r>
              <a:rPr lang="en-US" altLang="zh-CN" dirty="0" smtClean="0"/>
              <a:t>Web of Knowledge</a:t>
            </a:r>
            <a:r>
              <a:rPr lang="zh-CN" altLang="en-US" dirty="0" smtClean="0"/>
              <a:t>平台更进一步的功能</a:t>
            </a:r>
            <a:endParaRPr lang="zh-CN" altLang="en-US" dirty="0"/>
          </a:p>
        </p:txBody>
      </p:sp>
      <p:sp>
        <p:nvSpPr>
          <p:cNvPr id="3" name="内容占位符 2"/>
          <p:cNvSpPr>
            <a:spLocks noGrp="1"/>
          </p:cNvSpPr>
          <p:nvPr>
            <p:ph idx="1"/>
          </p:nvPr>
        </p:nvSpPr>
        <p:spPr/>
        <p:txBody>
          <a:bodyPr/>
          <a:lstStyle/>
          <a:p>
            <a:r>
              <a:rPr lang="zh-CN" altLang="en-US" dirty="0" smtClean="0"/>
              <a:t>创建引文</a:t>
            </a:r>
            <a:r>
              <a:rPr lang="zh-CN" altLang="en-US" dirty="0" smtClean="0"/>
              <a:t>跟踪</a:t>
            </a:r>
            <a:r>
              <a:rPr lang="en-US" altLang="zh-CN" dirty="0" smtClean="0"/>
              <a:t>/</a:t>
            </a:r>
            <a:r>
              <a:rPr lang="zh-CN" altLang="en-US" dirty="0" smtClean="0"/>
              <a:t>定题跟踪</a:t>
            </a:r>
            <a:endParaRPr lang="en-US" altLang="zh-CN" dirty="0" smtClean="0"/>
          </a:p>
          <a:p>
            <a:r>
              <a:rPr lang="zh-CN" altLang="en-US" dirty="0"/>
              <a:t>相关</a:t>
            </a:r>
            <a:r>
              <a:rPr lang="zh-CN" altLang="en-US" dirty="0" smtClean="0"/>
              <a:t>记录</a:t>
            </a:r>
            <a:endParaRPr lang="en-US" altLang="zh-CN" dirty="0" smtClean="0"/>
          </a:p>
          <a:p>
            <a:r>
              <a:rPr lang="zh-CN" altLang="en-US" dirty="0" smtClean="0"/>
              <a:t>引证关系图</a:t>
            </a:r>
            <a:endParaRPr lang="en-US" altLang="zh-CN" dirty="0" smtClean="0"/>
          </a:p>
          <a:p>
            <a:r>
              <a:rPr lang="zh-CN" altLang="en-US" dirty="0" smtClean="0"/>
              <a:t>高级检索</a:t>
            </a:r>
            <a:endParaRPr lang="en-US" altLang="zh-CN" dirty="0" smtClean="0"/>
          </a:p>
          <a:p>
            <a:r>
              <a:rPr lang="en-US" altLang="zh-CN" dirty="0" smtClean="0"/>
              <a:t>Endnote Web</a:t>
            </a:r>
          </a:p>
          <a:p>
            <a:r>
              <a:rPr lang="zh-CN" altLang="en-US" dirty="0"/>
              <a:t>期刊影响</a:t>
            </a:r>
            <a:r>
              <a:rPr lang="zh-CN" altLang="en-US" dirty="0" smtClean="0"/>
              <a:t>因子</a:t>
            </a:r>
            <a:endParaRPr lang="en-US" altLang="zh-CN" dirty="0" smtClean="0"/>
          </a:p>
          <a:p>
            <a:r>
              <a:rPr lang="en-US" altLang="zh-CN" dirty="0" smtClean="0"/>
              <a:t>ESI</a:t>
            </a:r>
            <a:endParaRPr lang="zh-CN" altLang="en-US" dirty="0"/>
          </a:p>
        </p:txBody>
      </p:sp>
    </p:spTree>
    <p:extLst>
      <p:ext uri="{BB962C8B-B14F-4D97-AF65-F5344CB8AC3E}">
        <p14:creationId xmlns:p14="http://schemas.microsoft.com/office/powerpoint/2010/main" val="35979415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52401"/>
            <a:ext cx="5714005" cy="653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419600" y="4572000"/>
            <a:ext cx="7369175" cy="836612"/>
          </a:xfrm>
        </p:spPr>
        <p:txBody>
          <a:bodyPr/>
          <a:lstStyle/>
          <a:p>
            <a:r>
              <a:rPr lang="zh-CN" altLang="en-US" dirty="0" smtClean="0"/>
              <a:t>再次回到一篇文献全记录界面</a:t>
            </a:r>
            <a:endParaRPr lang="zh-CN" altLang="en-US" dirty="0"/>
          </a:p>
        </p:txBody>
      </p:sp>
      <p:sp>
        <p:nvSpPr>
          <p:cNvPr id="4" name="Rectangle 5"/>
          <p:cNvSpPr/>
          <p:nvPr/>
        </p:nvSpPr>
        <p:spPr>
          <a:xfrm>
            <a:off x="6477000" y="13716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2438400" y="3268194"/>
            <a:ext cx="9906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666970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免费注册账户信息</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2" y="1879457"/>
            <a:ext cx="9137217" cy="37926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304800" y="3699597"/>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6969391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056" y="1524000"/>
            <a:ext cx="6460260" cy="432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a:t>曲阜</a:t>
            </a:r>
            <a:r>
              <a:rPr lang="zh-CN" altLang="en-US" dirty="0" smtClean="0"/>
              <a:t>师范大学</a:t>
            </a:r>
            <a:r>
              <a:rPr lang="en-US" altLang="zh-CN" dirty="0" smtClean="0"/>
              <a:t>SCI</a:t>
            </a:r>
            <a:r>
              <a:rPr lang="zh-CN" altLang="en-US" dirty="0" smtClean="0"/>
              <a:t>论文总数</a:t>
            </a:r>
            <a:r>
              <a:rPr lang="en-US" altLang="zh-CN" dirty="0" smtClean="0"/>
              <a:t>/</a:t>
            </a:r>
            <a:r>
              <a:rPr lang="zh-CN" altLang="en-US" dirty="0" smtClean="0"/>
              <a:t>创建引文报告</a:t>
            </a:r>
            <a:endParaRPr lang="zh-CN" altLang="en-US" dirty="0"/>
          </a:p>
        </p:txBody>
      </p:sp>
      <p:sp>
        <p:nvSpPr>
          <p:cNvPr id="6" name="矩形 5"/>
          <p:cNvSpPr/>
          <p:nvPr/>
        </p:nvSpPr>
        <p:spPr>
          <a:xfrm>
            <a:off x="1232528" y="28956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6858000" y="3124200"/>
            <a:ext cx="9906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标题 1"/>
          <p:cNvSpPr txBox="1">
            <a:spLocks/>
          </p:cNvSpPr>
          <p:nvPr/>
        </p:nvSpPr>
        <p:spPr bwMode="auto">
          <a:xfrm>
            <a:off x="1212056" y="5738884"/>
            <a:ext cx="8153400" cy="546763"/>
          </a:xfrm>
          <a:prstGeom prst="rect">
            <a:avLst/>
          </a:prstGeom>
          <a:noFill/>
          <a:ln>
            <a:noFill/>
          </a:ln>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pPr algn="just"/>
            <a:r>
              <a:rPr lang="en-US" altLang="zh-CN" sz="2000" dirty="0" smtClean="0">
                <a:latin typeface="微软雅黑" pitchFamily="34" charset="-122"/>
                <a:ea typeface="微软雅黑" pitchFamily="34" charset="-122"/>
              </a:rPr>
              <a:t>1981-</a:t>
            </a:r>
            <a:r>
              <a:rPr lang="zh-CN" altLang="en-US" sz="2000" dirty="0" smtClean="0">
                <a:latin typeface="微软雅黑" pitchFamily="34" charset="-122"/>
                <a:ea typeface="微软雅黑" pitchFamily="34" charset="-122"/>
              </a:rPr>
              <a:t>今</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曲阜师范大学发表</a:t>
            </a:r>
            <a:r>
              <a:rPr lang="zh-CN" altLang="en-US" sz="2000" dirty="0" smtClean="0">
                <a:latin typeface="微软雅黑" pitchFamily="34" charset="-122"/>
                <a:ea typeface="微软雅黑" pitchFamily="34" charset="-122"/>
              </a:rPr>
              <a:t>的论文中有</a:t>
            </a:r>
            <a:r>
              <a:rPr lang="zh-CN" altLang="en-US" sz="2000" dirty="0" smtClean="0">
                <a:latin typeface="微软雅黑" pitchFamily="34" charset="-122"/>
                <a:ea typeface="微软雅黑" pitchFamily="34" charset="-122"/>
              </a:rPr>
              <a:t>近</a:t>
            </a:r>
            <a:r>
              <a:rPr lang="en-US" altLang="zh-CN" sz="2000" dirty="0" smtClean="0">
                <a:latin typeface="微软雅黑" pitchFamily="34" charset="-122"/>
                <a:ea typeface="微软雅黑" pitchFamily="34" charset="-122"/>
              </a:rPr>
              <a:t>2461</a:t>
            </a:r>
            <a:r>
              <a:rPr lang="zh-CN" altLang="en-US" sz="2000" dirty="0" smtClean="0">
                <a:latin typeface="微软雅黑" pitchFamily="34" charset="-122"/>
                <a:ea typeface="微软雅黑" pitchFamily="34" charset="-122"/>
              </a:rPr>
              <a:t>篇论文被</a:t>
            </a:r>
            <a:r>
              <a:rPr lang="en-US" altLang="zh-CN" sz="2000" dirty="0" smtClean="0">
                <a:latin typeface="微软雅黑" pitchFamily="34" charset="-122"/>
                <a:ea typeface="微软雅黑" pitchFamily="34" charset="-122"/>
              </a:rPr>
              <a:t>SCI</a:t>
            </a:r>
            <a:r>
              <a:rPr lang="zh-CN" altLang="en-US" sz="2000" dirty="0" smtClean="0">
                <a:latin typeface="微软雅黑" pitchFamily="34" charset="-122"/>
                <a:ea typeface="微软雅黑" pitchFamily="34" charset="-122"/>
              </a:rPr>
              <a:t>收录</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76668587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如果是已经登录的状态，系统就会直接创建引文跟踪了</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9" y="1905000"/>
            <a:ext cx="9160912"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42164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随时修改自己的引文跟踪</a:t>
            </a:r>
            <a:endParaRPr lang="zh-CN" alt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46" y="2057400"/>
            <a:ext cx="9159946"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5943600" y="25146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05875537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4973" y="288878"/>
            <a:ext cx="7837487" cy="568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216980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创建定题跟踪</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59946" cy="3681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743802" y="3591833"/>
            <a:ext cx="1008797" cy="23007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82225994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输入电子邮件地址</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524000"/>
            <a:ext cx="7391400" cy="476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46881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52401"/>
            <a:ext cx="5714005" cy="653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5"/>
          <p:cNvSpPr/>
          <p:nvPr/>
        </p:nvSpPr>
        <p:spPr>
          <a:xfrm>
            <a:off x="5943600" y="30480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 name="Rectangle 5"/>
          <p:cNvSpPr/>
          <p:nvPr/>
        </p:nvSpPr>
        <p:spPr>
          <a:xfrm>
            <a:off x="2438400" y="19812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标题 1"/>
          <p:cNvSpPr>
            <a:spLocks noGrp="1"/>
          </p:cNvSpPr>
          <p:nvPr>
            <p:ph type="title"/>
          </p:nvPr>
        </p:nvSpPr>
        <p:spPr>
          <a:xfrm>
            <a:off x="4800601" y="4572000"/>
            <a:ext cx="3657600" cy="836612"/>
          </a:xfrm>
        </p:spPr>
        <p:txBody>
          <a:bodyPr/>
          <a:lstStyle/>
          <a:p>
            <a:r>
              <a:rPr lang="zh-CN" altLang="en-US" dirty="0" smtClean="0"/>
              <a:t>查看相关记录</a:t>
            </a:r>
            <a:endParaRPr lang="zh-CN" altLang="en-US" dirty="0"/>
          </a:p>
        </p:txBody>
      </p:sp>
    </p:spTree>
    <p:extLst>
      <p:ext uri="{BB962C8B-B14F-4D97-AF65-F5344CB8AC3E}">
        <p14:creationId xmlns:p14="http://schemas.microsoft.com/office/powerpoint/2010/main" val="24333636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449388" y="1720850"/>
            <a:ext cx="863600" cy="1065213"/>
            <a:chOff x="839" y="346"/>
            <a:chExt cx="544" cy="671"/>
          </a:xfrm>
        </p:grpSpPr>
        <p:sp>
          <p:nvSpPr>
            <p:cNvPr id="1073156" name="Rectangle 4"/>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44" name="Rectangle 5"/>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45" name="Text Box 6"/>
            <p:cNvSpPr txBox="1">
              <a:spLocks noChangeArrowheads="1"/>
            </p:cNvSpPr>
            <p:nvPr/>
          </p:nvSpPr>
          <p:spPr bwMode="auto">
            <a:xfrm>
              <a:off x="839" y="482"/>
              <a:ext cx="544" cy="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a:p>
              <a:pPr eaLnBrk="1" hangingPunct="1">
                <a:spcBef>
                  <a:spcPct val="50000"/>
                </a:spcBef>
              </a:pPr>
              <a:endParaRPr lang="en-US" altLang="zh-CN" sz="400"/>
            </a:p>
          </p:txBody>
        </p:sp>
      </p:grpSp>
      <p:grpSp>
        <p:nvGrpSpPr>
          <p:cNvPr id="3" name="Group 7"/>
          <p:cNvGrpSpPr>
            <a:grpSpLocks/>
          </p:cNvGrpSpPr>
          <p:nvPr/>
        </p:nvGrpSpPr>
        <p:grpSpPr bwMode="auto">
          <a:xfrm>
            <a:off x="5554663" y="1657351"/>
            <a:ext cx="863600" cy="1065212"/>
            <a:chOff x="839" y="346"/>
            <a:chExt cx="544" cy="671"/>
          </a:xfrm>
        </p:grpSpPr>
        <p:sp>
          <p:nvSpPr>
            <p:cNvPr id="1073160" name="Rectangle 8"/>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41" name="Rectangle 9"/>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42" name="Text Box 10"/>
            <p:cNvSpPr txBox="1">
              <a:spLocks noChangeArrowheads="1"/>
            </p:cNvSpPr>
            <p:nvPr/>
          </p:nvSpPr>
          <p:spPr bwMode="auto">
            <a:xfrm>
              <a:off x="839" y="482"/>
              <a:ext cx="54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dirty="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grpSp>
        <p:nvGrpSpPr>
          <p:cNvPr id="4" name="Group 11"/>
          <p:cNvGrpSpPr>
            <a:grpSpLocks/>
          </p:cNvGrpSpPr>
          <p:nvPr/>
        </p:nvGrpSpPr>
        <p:grpSpPr bwMode="auto">
          <a:xfrm>
            <a:off x="506413" y="4645025"/>
            <a:ext cx="863600" cy="1065213"/>
            <a:chOff x="839" y="346"/>
            <a:chExt cx="544" cy="671"/>
          </a:xfrm>
        </p:grpSpPr>
        <p:sp>
          <p:nvSpPr>
            <p:cNvPr id="1073164" name="Rectangle 12"/>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38" name="Rectangle 13"/>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39" name="Text Box 14"/>
            <p:cNvSpPr txBox="1">
              <a:spLocks noChangeArrowheads="1"/>
            </p:cNvSpPr>
            <p:nvPr/>
          </p:nvSpPr>
          <p:spPr bwMode="auto">
            <a:xfrm>
              <a:off x="839" y="482"/>
              <a:ext cx="54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sp>
        <p:nvSpPr>
          <p:cNvPr id="1073167" name="Rectangle 15"/>
          <p:cNvSpPr>
            <a:spLocks noChangeArrowheads="1"/>
          </p:cNvSpPr>
          <p:nvPr/>
        </p:nvSpPr>
        <p:spPr bwMode="auto">
          <a:xfrm>
            <a:off x="1946275" y="4645025"/>
            <a:ext cx="819150" cy="1065213"/>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1073168" name="Rectangle 16"/>
          <p:cNvSpPr>
            <a:spLocks noChangeArrowheads="1"/>
          </p:cNvSpPr>
          <p:nvPr/>
        </p:nvSpPr>
        <p:spPr bwMode="auto">
          <a:xfrm>
            <a:off x="2017713" y="4716463"/>
            <a:ext cx="6953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1073169" name="Text Box 17"/>
          <p:cNvSpPr txBox="1">
            <a:spLocks noChangeArrowheads="1"/>
          </p:cNvSpPr>
          <p:nvPr/>
        </p:nvSpPr>
        <p:spPr bwMode="auto">
          <a:xfrm>
            <a:off x="1946275" y="4860925"/>
            <a:ext cx="865188"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nvGrpSpPr>
          <p:cNvPr id="5" name="Group 18"/>
          <p:cNvGrpSpPr>
            <a:grpSpLocks/>
          </p:cNvGrpSpPr>
          <p:nvPr/>
        </p:nvGrpSpPr>
        <p:grpSpPr bwMode="auto">
          <a:xfrm>
            <a:off x="3459163" y="4645025"/>
            <a:ext cx="863600" cy="1065213"/>
            <a:chOff x="839" y="346"/>
            <a:chExt cx="544" cy="671"/>
          </a:xfrm>
        </p:grpSpPr>
        <p:sp>
          <p:nvSpPr>
            <p:cNvPr id="1073171" name="Rectangle 19"/>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35" name="Rectangle 20"/>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36" name="Text Box 21"/>
            <p:cNvSpPr txBox="1">
              <a:spLocks noChangeArrowheads="1"/>
            </p:cNvSpPr>
            <p:nvPr/>
          </p:nvSpPr>
          <p:spPr bwMode="auto">
            <a:xfrm>
              <a:off x="839" y="482"/>
              <a:ext cx="54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sp>
        <p:nvSpPr>
          <p:cNvPr id="1073174" name="Rectangle 22"/>
          <p:cNvSpPr>
            <a:spLocks noChangeArrowheads="1"/>
          </p:cNvSpPr>
          <p:nvPr/>
        </p:nvSpPr>
        <p:spPr bwMode="auto">
          <a:xfrm>
            <a:off x="4899025" y="4573588"/>
            <a:ext cx="819150" cy="1065212"/>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1073175" name="Rectangle 23"/>
          <p:cNvSpPr>
            <a:spLocks noChangeArrowheads="1"/>
          </p:cNvSpPr>
          <p:nvPr/>
        </p:nvSpPr>
        <p:spPr bwMode="auto">
          <a:xfrm>
            <a:off x="4970463" y="4645025"/>
            <a:ext cx="695325" cy="13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1073176" name="Text Box 24"/>
          <p:cNvSpPr txBox="1">
            <a:spLocks noChangeArrowheads="1"/>
          </p:cNvSpPr>
          <p:nvPr/>
        </p:nvSpPr>
        <p:spPr bwMode="auto">
          <a:xfrm>
            <a:off x="4899025" y="4789488"/>
            <a:ext cx="863600" cy="69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nvGrpSpPr>
          <p:cNvPr id="6" name="Group 25"/>
          <p:cNvGrpSpPr>
            <a:grpSpLocks/>
          </p:cNvGrpSpPr>
          <p:nvPr/>
        </p:nvGrpSpPr>
        <p:grpSpPr bwMode="auto">
          <a:xfrm>
            <a:off x="6267450" y="4500563"/>
            <a:ext cx="863600" cy="1065212"/>
            <a:chOff x="839" y="346"/>
            <a:chExt cx="544" cy="671"/>
          </a:xfrm>
        </p:grpSpPr>
        <p:sp>
          <p:nvSpPr>
            <p:cNvPr id="1073178" name="Rectangle 26"/>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32" name="Rectangle 27"/>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33" name="Text Box 28"/>
            <p:cNvSpPr txBox="1">
              <a:spLocks noChangeArrowheads="1"/>
            </p:cNvSpPr>
            <p:nvPr/>
          </p:nvSpPr>
          <p:spPr bwMode="auto">
            <a:xfrm>
              <a:off x="839" y="482"/>
              <a:ext cx="54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grpSp>
        <p:nvGrpSpPr>
          <p:cNvPr id="7" name="Group 29"/>
          <p:cNvGrpSpPr>
            <a:grpSpLocks/>
          </p:cNvGrpSpPr>
          <p:nvPr/>
        </p:nvGrpSpPr>
        <p:grpSpPr bwMode="auto">
          <a:xfrm>
            <a:off x="7707313" y="4500563"/>
            <a:ext cx="863600" cy="1065212"/>
            <a:chOff x="839" y="346"/>
            <a:chExt cx="544" cy="671"/>
          </a:xfrm>
        </p:grpSpPr>
        <p:sp>
          <p:nvSpPr>
            <p:cNvPr id="1073182" name="Rectangle 30"/>
            <p:cNvSpPr>
              <a:spLocks noChangeArrowheads="1"/>
            </p:cNvSpPr>
            <p:nvPr/>
          </p:nvSpPr>
          <p:spPr bwMode="auto">
            <a:xfrm>
              <a:off x="839" y="346"/>
              <a:ext cx="516" cy="671"/>
            </a:xfrm>
            <a:prstGeom prst="rect">
              <a:avLst/>
            </a:prstGeom>
            <a:solidFill>
              <a:schemeClr val="hlink"/>
            </a:solidFill>
            <a:ln w="12700">
              <a:solidFill>
                <a:schemeClr val="tx1"/>
              </a:solidFill>
              <a:miter lim="800000"/>
              <a:headEnd/>
              <a:tailEnd/>
            </a:ln>
            <a:effectLst>
              <a:outerShdw dist="107763" dir="2700000" algn="ctr" rotWithShape="0">
                <a:schemeClr val="bg2"/>
              </a:outerShdw>
            </a:effectLst>
          </p:spPr>
          <p:txBody>
            <a:bodyPr wrap="none" lIns="81204" tIns="39889" rIns="81204" bIns="39889">
              <a:spAutoFit/>
            </a:bodyPr>
            <a:lstStyle/>
            <a:p>
              <a:pPr algn="ctr">
                <a:defRPr/>
              </a:pPr>
              <a:endParaRPr lang="zh-CN" altLang="en-US">
                <a:latin typeface="Arial" charset="0"/>
              </a:endParaRPr>
            </a:p>
          </p:txBody>
        </p:sp>
        <p:sp>
          <p:nvSpPr>
            <p:cNvPr id="51229" name="Rectangle 31"/>
            <p:cNvSpPr>
              <a:spLocks noChangeArrowheads="1"/>
            </p:cNvSpPr>
            <p:nvPr/>
          </p:nvSpPr>
          <p:spPr bwMode="auto">
            <a:xfrm>
              <a:off x="884" y="391"/>
              <a:ext cx="438" cy="88"/>
            </a:xfrm>
            <a:prstGeom prst="rect">
              <a:avLst/>
            </a:prstGeom>
            <a:solidFill>
              <a:schemeClr val="hlink"/>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81204" tIns="39889" rIns="81204" bIns="39889">
              <a:spAutoFit/>
            </a:bodyPr>
            <a:lstStyle/>
            <a:p>
              <a:pPr defTabSz="820738" eaLnBrk="0" hangingPunct="0"/>
              <a:r>
                <a:rPr lang="en-US" altLang="zh-CN" sz="400">
                  <a:latin typeface="Times New Roman" pitchFamily="18" charset="0"/>
                </a:rPr>
                <a:t>Synthesis of Amino Acids</a:t>
              </a:r>
            </a:p>
          </p:txBody>
        </p:sp>
        <p:sp>
          <p:nvSpPr>
            <p:cNvPr id="51230" name="Text Box 32"/>
            <p:cNvSpPr txBox="1">
              <a:spLocks noChangeArrowheads="1"/>
            </p:cNvSpPr>
            <p:nvPr/>
          </p:nvSpPr>
          <p:spPr bwMode="auto">
            <a:xfrm>
              <a:off x="839" y="482"/>
              <a:ext cx="54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eaLnBrk="1" hangingPunct="1">
                <a:spcBef>
                  <a:spcPct val="50000"/>
                </a:spcBef>
              </a:pPr>
              <a:r>
                <a:rPr lang="en-US" altLang="zh-CN" sz="400"/>
                <a:t>Synthesis and/or collection of Synthesis and/or collection of amino acids is critical for cell survival. They not only serve as the building blocks for proteins but also as starting points for the synthesis of many important cellular molecules including vitamins and nucleotides.</a:t>
              </a:r>
            </a:p>
          </p:txBody>
        </p:sp>
      </p:grpSp>
      <p:sp>
        <p:nvSpPr>
          <p:cNvPr id="1073185" name="Line 33"/>
          <p:cNvSpPr>
            <a:spLocks noChangeShapeType="1"/>
          </p:cNvSpPr>
          <p:nvPr/>
        </p:nvSpPr>
        <p:spPr bwMode="auto">
          <a:xfrm flipH="1">
            <a:off x="914400" y="2817813"/>
            <a:ext cx="914400" cy="1755775"/>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86" name="Line 34"/>
          <p:cNvSpPr>
            <a:spLocks noChangeShapeType="1"/>
          </p:cNvSpPr>
          <p:nvPr/>
        </p:nvSpPr>
        <p:spPr bwMode="auto">
          <a:xfrm>
            <a:off x="1905000" y="2817813"/>
            <a:ext cx="457200" cy="1828800"/>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87" name="Line 35"/>
          <p:cNvSpPr>
            <a:spLocks noChangeShapeType="1"/>
          </p:cNvSpPr>
          <p:nvPr/>
        </p:nvSpPr>
        <p:spPr bwMode="auto">
          <a:xfrm>
            <a:off x="1981200" y="2894013"/>
            <a:ext cx="1892300" cy="1695450"/>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88" name="Line 36"/>
          <p:cNvSpPr>
            <a:spLocks noChangeShapeType="1"/>
          </p:cNvSpPr>
          <p:nvPr/>
        </p:nvSpPr>
        <p:spPr bwMode="auto">
          <a:xfrm flipH="1">
            <a:off x="2379663" y="2741613"/>
            <a:ext cx="3411537" cy="1831975"/>
          </a:xfrm>
          <a:prstGeom prst="line">
            <a:avLst/>
          </a:prstGeom>
          <a:noFill/>
          <a:ln w="2857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89" name="Line 37"/>
          <p:cNvSpPr>
            <a:spLocks noChangeShapeType="1"/>
          </p:cNvSpPr>
          <p:nvPr/>
        </p:nvSpPr>
        <p:spPr bwMode="auto">
          <a:xfrm>
            <a:off x="6096000" y="2741613"/>
            <a:ext cx="609600" cy="1752600"/>
          </a:xfrm>
          <a:prstGeom prst="line">
            <a:avLst/>
          </a:prstGeom>
          <a:noFill/>
          <a:ln w="2857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90" name="Line 38"/>
          <p:cNvSpPr>
            <a:spLocks noChangeShapeType="1"/>
          </p:cNvSpPr>
          <p:nvPr/>
        </p:nvSpPr>
        <p:spPr bwMode="auto">
          <a:xfrm>
            <a:off x="6172200" y="2741613"/>
            <a:ext cx="1981200" cy="1676400"/>
          </a:xfrm>
          <a:prstGeom prst="line">
            <a:avLst/>
          </a:prstGeom>
          <a:noFill/>
          <a:ln w="2857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91" name="Line 39"/>
          <p:cNvSpPr>
            <a:spLocks noChangeShapeType="1"/>
          </p:cNvSpPr>
          <p:nvPr/>
        </p:nvSpPr>
        <p:spPr bwMode="auto">
          <a:xfrm>
            <a:off x="1981200" y="2817813"/>
            <a:ext cx="3200400" cy="1676400"/>
          </a:xfrm>
          <a:prstGeom prst="line">
            <a:avLst/>
          </a:prstGeom>
          <a:noFill/>
          <a:ln w="28575">
            <a:solidFill>
              <a:srgbClr val="0000FF"/>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92" name="Line 40"/>
          <p:cNvSpPr>
            <a:spLocks noChangeShapeType="1"/>
          </p:cNvSpPr>
          <p:nvPr/>
        </p:nvSpPr>
        <p:spPr bwMode="auto">
          <a:xfrm flipH="1">
            <a:off x="5257800" y="2741613"/>
            <a:ext cx="609600" cy="1784350"/>
          </a:xfrm>
          <a:prstGeom prst="line">
            <a:avLst/>
          </a:prstGeom>
          <a:noFill/>
          <a:ln w="28575">
            <a:solidFill>
              <a:srgbClr val="00FF00"/>
            </a:solidFill>
            <a:round/>
            <a:headEnd/>
            <a:tailEnd type="stealth" w="lg" len="lg"/>
          </a:ln>
          <a:extLst>
            <a:ext uri="{909E8E84-426E-40DD-AFC4-6F175D3DCCD1}">
              <a14:hiddenFill xmlns:a14="http://schemas.microsoft.com/office/drawing/2010/main">
                <a:noFill/>
              </a14:hiddenFill>
            </a:ext>
          </a:extLst>
        </p:spPr>
        <p:txBody>
          <a:bodyPr/>
          <a:lstStyle/>
          <a:p>
            <a:endParaRPr lang="zh-CN" altLang="en-US"/>
          </a:p>
        </p:txBody>
      </p:sp>
      <p:sp>
        <p:nvSpPr>
          <p:cNvPr id="1073193" name="Text Box 41"/>
          <p:cNvSpPr txBox="1">
            <a:spLocks noChangeArrowheads="1"/>
          </p:cNvSpPr>
          <p:nvPr/>
        </p:nvSpPr>
        <p:spPr bwMode="auto">
          <a:xfrm>
            <a:off x="1306513" y="1289050"/>
            <a:ext cx="1150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lang="zh-CN" altLang="en-US"/>
              <a:t>论文甲</a:t>
            </a:r>
          </a:p>
        </p:txBody>
      </p:sp>
      <p:sp>
        <p:nvSpPr>
          <p:cNvPr id="1073194" name="Text Box 42"/>
          <p:cNvSpPr txBox="1">
            <a:spLocks noChangeArrowheads="1"/>
          </p:cNvSpPr>
          <p:nvPr/>
        </p:nvSpPr>
        <p:spPr bwMode="auto">
          <a:xfrm>
            <a:off x="5410200" y="1275365"/>
            <a:ext cx="1150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type="none" w="lg" len="lg"/>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lang="zh-CN" altLang="en-US" dirty="0"/>
              <a:t>论文乙</a:t>
            </a:r>
          </a:p>
        </p:txBody>
      </p:sp>
      <p:sp>
        <p:nvSpPr>
          <p:cNvPr id="1073195" name="Text Box 43"/>
          <p:cNvSpPr txBox="1">
            <a:spLocks noChangeArrowheads="1"/>
          </p:cNvSpPr>
          <p:nvPr/>
        </p:nvSpPr>
        <p:spPr bwMode="auto">
          <a:xfrm>
            <a:off x="430213" y="5870575"/>
            <a:ext cx="8153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eaLnBrk="1" hangingPunct="1">
              <a:spcBef>
                <a:spcPct val="50000"/>
              </a:spcBef>
            </a:pPr>
            <a:r>
              <a:rPr lang="en-US" altLang="zh-CN"/>
              <a:t>A	         B	     C	            D	      E		F</a:t>
            </a:r>
          </a:p>
        </p:txBody>
      </p:sp>
      <p:sp>
        <p:nvSpPr>
          <p:cNvPr id="1073196" name="Line 44"/>
          <p:cNvSpPr>
            <a:spLocks noChangeShapeType="1"/>
          </p:cNvSpPr>
          <p:nvPr/>
        </p:nvSpPr>
        <p:spPr bwMode="auto">
          <a:xfrm>
            <a:off x="2667000" y="2055813"/>
            <a:ext cx="2590800" cy="0"/>
          </a:xfrm>
          <a:prstGeom prst="line">
            <a:avLst/>
          </a:prstGeom>
          <a:noFill/>
          <a:ln w="76200" cap="rnd">
            <a:solidFill>
              <a:srgbClr val="FFFF00"/>
            </a:solidFill>
            <a:prstDash val="sysDot"/>
            <a:round/>
            <a:headEnd type="stealth" w="lg" len="lg"/>
            <a:tailEnd type="stealth"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标题 1"/>
          <p:cNvSpPr>
            <a:spLocks noGrp="1"/>
          </p:cNvSpPr>
          <p:nvPr>
            <p:ph type="title"/>
          </p:nvPr>
        </p:nvSpPr>
        <p:spPr>
          <a:xfrm>
            <a:off x="917575" y="506413"/>
            <a:ext cx="7369175" cy="836612"/>
          </a:xfrm>
        </p:spPr>
        <p:txBody>
          <a:bodyPr/>
          <a:lstStyle/>
          <a:p>
            <a:r>
              <a:rPr lang="zh-CN" altLang="en-US" dirty="0" smtClean="0"/>
              <a:t>如何理解</a:t>
            </a:r>
            <a:r>
              <a:rPr lang="en-US" altLang="zh-CN" dirty="0" smtClean="0"/>
              <a:t>Web of Science</a:t>
            </a:r>
            <a:r>
              <a:rPr lang="zh-CN" altLang="en-US" dirty="0" smtClean="0"/>
              <a:t>中的相关记录呢？</a:t>
            </a:r>
            <a:endParaRPr lang="zh-CN" altLang="en-US" dirty="0"/>
          </a:p>
        </p:txBody>
      </p:sp>
    </p:spTree>
    <p:extLst>
      <p:ext uri="{BB962C8B-B14F-4D97-AF65-F5344CB8AC3E}">
        <p14:creationId xmlns:p14="http://schemas.microsoft.com/office/powerpoint/2010/main" val="21161663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73193"/>
                                        </p:tgtEl>
                                        <p:attrNameLst>
                                          <p:attrName>style.visibility</p:attrName>
                                        </p:attrNameLst>
                                      </p:cBhvr>
                                      <p:to>
                                        <p:strVal val="visible"/>
                                      </p:to>
                                    </p:set>
                                    <p:animEffect transition="in" filter="blinds(horizontal)">
                                      <p:cBhvr>
                                        <p:cTn id="10" dur="500"/>
                                        <p:tgtEl>
                                          <p:spTgt spid="1073193"/>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73194"/>
                                        </p:tgtEl>
                                        <p:attrNameLst>
                                          <p:attrName>style.visibility</p:attrName>
                                        </p:attrNameLst>
                                      </p:cBhvr>
                                      <p:to>
                                        <p:strVal val="visible"/>
                                      </p:to>
                                    </p:set>
                                    <p:animEffect transition="in" filter="blinds(horizontal)">
                                      <p:cBhvr>
                                        <p:cTn id="13" dur="500"/>
                                        <p:tgtEl>
                                          <p:spTgt spid="1073194"/>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073167"/>
                                        </p:tgtEl>
                                        <p:attrNameLst>
                                          <p:attrName>style.visibility</p:attrName>
                                        </p:attrNameLst>
                                      </p:cBhvr>
                                      <p:to>
                                        <p:strVal val="visible"/>
                                      </p:to>
                                    </p:set>
                                    <p:anim calcmode="lin" valueType="num">
                                      <p:cBhvr additive="base">
                                        <p:cTn id="25" dur="500" fill="hold"/>
                                        <p:tgtEl>
                                          <p:spTgt spid="1073167"/>
                                        </p:tgtEl>
                                        <p:attrNameLst>
                                          <p:attrName>ppt_x</p:attrName>
                                        </p:attrNameLst>
                                      </p:cBhvr>
                                      <p:tavLst>
                                        <p:tav tm="0">
                                          <p:val>
                                            <p:strVal val="#ppt_x"/>
                                          </p:val>
                                        </p:tav>
                                        <p:tav tm="100000">
                                          <p:val>
                                            <p:strVal val="#ppt_x"/>
                                          </p:val>
                                        </p:tav>
                                      </p:tavLst>
                                    </p:anim>
                                    <p:anim calcmode="lin" valueType="num">
                                      <p:cBhvr additive="base">
                                        <p:cTn id="26" dur="500" fill="hold"/>
                                        <p:tgtEl>
                                          <p:spTgt spid="1073167"/>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73168"/>
                                        </p:tgtEl>
                                        <p:attrNameLst>
                                          <p:attrName>style.visibility</p:attrName>
                                        </p:attrNameLst>
                                      </p:cBhvr>
                                      <p:to>
                                        <p:strVal val="visible"/>
                                      </p:to>
                                    </p:set>
                                    <p:anim calcmode="lin" valueType="num">
                                      <p:cBhvr additive="base">
                                        <p:cTn id="29" dur="500" fill="hold"/>
                                        <p:tgtEl>
                                          <p:spTgt spid="1073168"/>
                                        </p:tgtEl>
                                        <p:attrNameLst>
                                          <p:attrName>ppt_x</p:attrName>
                                        </p:attrNameLst>
                                      </p:cBhvr>
                                      <p:tavLst>
                                        <p:tav tm="0">
                                          <p:val>
                                            <p:strVal val="#ppt_x"/>
                                          </p:val>
                                        </p:tav>
                                        <p:tav tm="100000">
                                          <p:val>
                                            <p:strVal val="#ppt_x"/>
                                          </p:val>
                                        </p:tav>
                                      </p:tavLst>
                                    </p:anim>
                                    <p:anim calcmode="lin" valueType="num">
                                      <p:cBhvr additive="base">
                                        <p:cTn id="30" dur="500" fill="hold"/>
                                        <p:tgtEl>
                                          <p:spTgt spid="1073168"/>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073169"/>
                                        </p:tgtEl>
                                        <p:attrNameLst>
                                          <p:attrName>style.visibility</p:attrName>
                                        </p:attrNameLst>
                                      </p:cBhvr>
                                      <p:to>
                                        <p:strVal val="visible"/>
                                      </p:to>
                                    </p:set>
                                    <p:anim calcmode="lin" valueType="num">
                                      <p:cBhvr additive="base">
                                        <p:cTn id="33" dur="500" fill="hold"/>
                                        <p:tgtEl>
                                          <p:spTgt spid="1073169"/>
                                        </p:tgtEl>
                                        <p:attrNameLst>
                                          <p:attrName>ppt_x</p:attrName>
                                        </p:attrNameLst>
                                      </p:cBhvr>
                                      <p:tavLst>
                                        <p:tav tm="0">
                                          <p:val>
                                            <p:strVal val="#ppt_x"/>
                                          </p:val>
                                        </p:tav>
                                        <p:tav tm="100000">
                                          <p:val>
                                            <p:strVal val="#ppt_x"/>
                                          </p:val>
                                        </p:tav>
                                      </p:tavLst>
                                    </p:anim>
                                    <p:anim calcmode="lin" valueType="num">
                                      <p:cBhvr additive="base">
                                        <p:cTn id="34" dur="500" fill="hold"/>
                                        <p:tgtEl>
                                          <p:spTgt spid="107316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500" fill="hold"/>
                                        <p:tgtEl>
                                          <p:spTgt spid="5"/>
                                        </p:tgtEl>
                                        <p:attrNameLst>
                                          <p:attrName>ppt_x</p:attrName>
                                        </p:attrNameLst>
                                      </p:cBhvr>
                                      <p:tavLst>
                                        <p:tav tm="0">
                                          <p:val>
                                            <p:strVal val="#ppt_x"/>
                                          </p:val>
                                        </p:tav>
                                        <p:tav tm="100000">
                                          <p:val>
                                            <p:strVal val="#ppt_x"/>
                                          </p:val>
                                        </p:tav>
                                      </p:tavLst>
                                    </p:anim>
                                    <p:anim calcmode="lin" valueType="num">
                                      <p:cBhvr additive="base">
                                        <p:cTn id="38" dur="500" fill="hold"/>
                                        <p:tgtEl>
                                          <p:spTgt spid="5"/>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73174"/>
                                        </p:tgtEl>
                                        <p:attrNameLst>
                                          <p:attrName>style.visibility</p:attrName>
                                        </p:attrNameLst>
                                      </p:cBhvr>
                                      <p:to>
                                        <p:strVal val="visible"/>
                                      </p:to>
                                    </p:set>
                                    <p:anim calcmode="lin" valueType="num">
                                      <p:cBhvr additive="base">
                                        <p:cTn id="41" dur="500" fill="hold"/>
                                        <p:tgtEl>
                                          <p:spTgt spid="1073174"/>
                                        </p:tgtEl>
                                        <p:attrNameLst>
                                          <p:attrName>ppt_x</p:attrName>
                                        </p:attrNameLst>
                                      </p:cBhvr>
                                      <p:tavLst>
                                        <p:tav tm="0">
                                          <p:val>
                                            <p:strVal val="#ppt_x"/>
                                          </p:val>
                                        </p:tav>
                                        <p:tav tm="100000">
                                          <p:val>
                                            <p:strVal val="#ppt_x"/>
                                          </p:val>
                                        </p:tav>
                                      </p:tavLst>
                                    </p:anim>
                                    <p:anim calcmode="lin" valueType="num">
                                      <p:cBhvr additive="base">
                                        <p:cTn id="42" dur="500" fill="hold"/>
                                        <p:tgtEl>
                                          <p:spTgt spid="107317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073175"/>
                                        </p:tgtEl>
                                        <p:attrNameLst>
                                          <p:attrName>style.visibility</p:attrName>
                                        </p:attrNameLst>
                                      </p:cBhvr>
                                      <p:to>
                                        <p:strVal val="visible"/>
                                      </p:to>
                                    </p:set>
                                    <p:anim calcmode="lin" valueType="num">
                                      <p:cBhvr additive="base">
                                        <p:cTn id="45" dur="500" fill="hold"/>
                                        <p:tgtEl>
                                          <p:spTgt spid="1073175"/>
                                        </p:tgtEl>
                                        <p:attrNameLst>
                                          <p:attrName>ppt_x</p:attrName>
                                        </p:attrNameLst>
                                      </p:cBhvr>
                                      <p:tavLst>
                                        <p:tav tm="0">
                                          <p:val>
                                            <p:strVal val="#ppt_x"/>
                                          </p:val>
                                        </p:tav>
                                        <p:tav tm="100000">
                                          <p:val>
                                            <p:strVal val="#ppt_x"/>
                                          </p:val>
                                        </p:tav>
                                      </p:tavLst>
                                    </p:anim>
                                    <p:anim calcmode="lin" valueType="num">
                                      <p:cBhvr additive="base">
                                        <p:cTn id="46" dur="500" fill="hold"/>
                                        <p:tgtEl>
                                          <p:spTgt spid="107317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073176"/>
                                        </p:tgtEl>
                                        <p:attrNameLst>
                                          <p:attrName>style.visibility</p:attrName>
                                        </p:attrNameLst>
                                      </p:cBhvr>
                                      <p:to>
                                        <p:strVal val="visible"/>
                                      </p:to>
                                    </p:set>
                                    <p:anim calcmode="lin" valueType="num">
                                      <p:cBhvr additive="base">
                                        <p:cTn id="49" dur="500" fill="hold"/>
                                        <p:tgtEl>
                                          <p:spTgt spid="1073176"/>
                                        </p:tgtEl>
                                        <p:attrNameLst>
                                          <p:attrName>ppt_x</p:attrName>
                                        </p:attrNameLst>
                                      </p:cBhvr>
                                      <p:tavLst>
                                        <p:tav tm="0">
                                          <p:val>
                                            <p:strVal val="#ppt_x"/>
                                          </p:val>
                                        </p:tav>
                                        <p:tav tm="100000">
                                          <p:val>
                                            <p:strVal val="#ppt_x"/>
                                          </p:val>
                                        </p:tav>
                                      </p:tavLst>
                                    </p:anim>
                                    <p:anim calcmode="lin" valueType="num">
                                      <p:cBhvr additive="base">
                                        <p:cTn id="50" dur="500" fill="hold"/>
                                        <p:tgtEl>
                                          <p:spTgt spid="1073176"/>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 calcmode="lin" valueType="num">
                                      <p:cBhvr additive="base">
                                        <p:cTn id="53" dur="500" fill="hold"/>
                                        <p:tgtEl>
                                          <p:spTgt spid="6"/>
                                        </p:tgtEl>
                                        <p:attrNameLst>
                                          <p:attrName>ppt_x</p:attrName>
                                        </p:attrNameLst>
                                      </p:cBhvr>
                                      <p:tavLst>
                                        <p:tav tm="0">
                                          <p:val>
                                            <p:strVal val="#ppt_x"/>
                                          </p:val>
                                        </p:tav>
                                        <p:tav tm="100000">
                                          <p:val>
                                            <p:strVal val="#ppt_x"/>
                                          </p:val>
                                        </p:tav>
                                      </p:tavLst>
                                    </p:anim>
                                    <p:anim calcmode="lin" valueType="num">
                                      <p:cBhvr additive="base">
                                        <p:cTn id="54" dur="500" fill="hold"/>
                                        <p:tgtEl>
                                          <p:spTgt spid="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additive="base">
                                        <p:cTn id="57" dur="500" fill="hold"/>
                                        <p:tgtEl>
                                          <p:spTgt spid="7"/>
                                        </p:tgtEl>
                                        <p:attrNameLst>
                                          <p:attrName>ppt_x</p:attrName>
                                        </p:attrNameLst>
                                      </p:cBhvr>
                                      <p:tavLst>
                                        <p:tav tm="0">
                                          <p:val>
                                            <p:strVal val="#ppt_x"/>
                                          </p:val>
                                        </p:tav>
                                        <p:tav tm="100000">
                                          <p:val>
                                            <p:strVal val="#ppt_x"/>
                                          </p:val>
                                        </p:tav>
                                      </p:tavLst>
                                    </p:anim>
                                    <p:anim calcmode="lin" valueType="num">
                                      <p:cBhvr additive="base">
                                        <p:cTn id="58" dur="500" fill="hold"/>
                                        <p:tgtEl>
                                          <p:spTgt spid="7"/>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073195"/>
                                        </p:tgtEl>
                                        <p:attrNameLst>
                                          <p:attrName>style.visibility</p:attrName>
                                        </p:attrNameLst>
                                      </p:cBhvr>
                                      <p:to>
                                        <p:strVal val="visible"/>
                                      </p:to>
                                    </p:set>
                                    <p:anim calcmode="lin" valueType="num">
                                      <p:cBhvr additive="base">
                                        <p:cTn id="61" dur="500" fill="hold"/>
                                        <p:tgtEl>
                                          <p:spTgt spid="1073195"/>
                                        </p:tgtEl>
                                        <p:attrNameLst>
                                          <p:attrName>ppt_x</p:attrName>
                                        </p:attrNameLst>
                                      </p:cBhvr>
                                      <p:tavLst>
                                        <p:tav tm="0">
                                          <p:val>
                                            <p:strVal val="#ppt_x"/>
                                          </p:val>
                                        </p:tav>
                                        <p:tav tm="100000">
                                          <p:val>
                                            <p:strVal val="#ppt_x"/>
                                          </p:val>
                                        </p:tav>
                                      </p:tavLst>
                                    </p:anim>
                                    <p:anim calcmode="lin" valueType="num">
                                      <p:cBhvr additive="base">
                                        <p:cTn id="62" dur="500" fill="hold"/>
                                        <p:tgtEl>
                                          <p:spTgt spid="1073195"/>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1073185"/>
                                        </p:tgtEl>
                                        <p:attrNameLst>
                                          <p:attrName>style.visibility</p:attrName>
                                        </p:attrNameLst>
                                      </p:cBhvr>
                                      <p:to>
                                        <p:strVal val="visible"/>
                                      </p:to>
                                    </p:set>
                                    <p:animEffect transition="in" filter="wipe(up)">
                                      <p:cBhvr>
                                        <p:cTn id="67" dur="500"/>
                                        <p:tgtEl>
                                          <p:spTgt spid="1073185"/>
                                        </p:tgtEl>
                                      </p:cBhvr>
                                    </p:animEffect>
                                  </p:childTnLst>
                                </p:cTn>
                              </p:par>
                            </p:childTnLst>
                          </p:cTn>
                        </p:par>
                        <p:par>
                          <p:cTn id="68" fill="hold" nodeType="afterGroup">
                            <p:stCondLst>
                              <p:cond delay="500"/>
                            </p:stCondLst>
                            <p:childTnLst>
                              <p:par>
                                <p:cTn id="69" presetID="22" presetClass="entr" presetSubtype="1" fill="hold" grpId="0" nodeType="afterEffect">
                                  <p:stCondLst>
                                    <p:cond delay="0"/>
                                  </p:stCondLst>
                                  <p:childTnLst>
                                    <p:set>
                                      <p:cBhvr>
                                        <p:cTn id="70" dur="1" fill="hold">
                                          <p:stCondLst>
                                            <p:cond delay="0"/>
                                          </p:stCondLst>
                                        </p:cTn>
                                        <p:tgtEl>
                                          <p:spTgt spid="1073186"/>
                                        </p:tgtEl>
                                        <p:attrNameLst>
                                          <p:attrName>style.visibility</p:attrName>
                                        </p:attrNameLst>
                                      </p:cBhvr>
                                      <p:to>
                                        <p:strVal val="visible"/>
                                      </p:to>
                                    </p:set>
                                    <p:animEffect transition="in" filter="wipe(up)">
                                      <p:cBhvr>
                                        <p:cTn id="71" dur="500"/>
                                        <p:tgtEl>
                                          <p:spTgt spid="1073186"/>
                                        </p:tgtEl>
                                      </p:cBhvr>
                                    </p:animEffect>
                                  </p:childTnLst>
                                </p:cTn>
                              </p:par>
                            </p:childTnLst>
                          </p:cTn>
                        </p:par>
                        <p:par>
                          <p:cTn id="72" fill="hold" nodeType="afterGroup">
                            <p:stCondLst>
                              <p:cond delay="1000"/>
                            </p:stCondLst>
                            <p:childTnLst>
                              <p:par>
                                <p:cTn id="73" presetID="22" presetClass="entr" presetSubtype="1" fill="hold" grpId="0" nodeType="afterEffect">
                                  <p:stCondLst>
                                    <p:cond delay="0"/>
                                  </p:stCondLst>
                                  <p:childTnLst>
                                    <p:set>
                                      <p:cBhvr>
                                        <p:cTn id="74" dur="1" fill="hold">
                                          <p:stCondLst>
                                            <p:cond delay="0"/>
                                          </p:stCondLst>
                                        </p:cTn>
                                        <p:tgtEl>
                                          <p:spTgt spid="1073187"/>
                                        </p:tgtEl>
                                        <p:attrNameLst>
                                          <p:attrName>style.visibility</p:attrName>
                                        </p:attrNameLst>
                                      </p:cBhvr>
                                      <p:to>
                                        <p:strVal val="visible"/>
                                      </p:to>
                                    </p:set>
                                    <p:animEffect transition="in" filter="wipe(up)">
                                      <p:cBhvr>
                                        <p:cTn id="75" dur="500"/>
                                        <p:tgtEl>
                                          <p:spTgt spid="1073187"/>
                                        </p:tgtEl>
                                      </p:cBhvr>
                                    </p:animEffect>
                                  </p:childTnLst>
                                </p:cTn>
                              </p:par>
                            </p:childTnLst>
                          </p:cTn>
                        </p:par>
                        <p:par>
                          <p:cTn id="76" fill="hold" nodeType="afterGroup">
                            <p:stCondLst>
                              <p:cond delay="1500"/>
                            </p:stCondLst>
                            <p:childTnLst>
                              <p:par>
                                <p:cTn id="77" presetID="22" presetClass="entr" presetSubtype="1" fill="hold" grpId="0" nodeType="afterEffect">
                                  <p:stCondLst>
                                    <p:cond delay="0"/>
                                  </p:stCondLst>
                                  <p:childTnLst>
                                    <p:set>
                                      <p:cBhvr>
                                        <p:cTn id="78" dur="1" fill="hold">
                                          <p:stCondLst>
                                            <p:cond delay="0"/>
                                          </p:stCondLst>
                                        </p:cTn>
                                        <p:tgtEl>
                                          <p:spTgt spid="1073191"/>
                                        </p:tgtEl>
                                        <p:attrNameLst>
                                          <p:attrName>style.visibility</p:attrName>
                                        </p:attrNameLst>
                                      </p:cBhvr>
                                      <p:to>
                                        <p:strVal val="visible"/>
                                      </p:to>
                                    </p:set>
                                    <p:animEffect transition="in" filter="wipe(up)">
                                      <p:cBhvr>
                                        <p:cTn id="79" dur="500"/>
                                        <p:tgtEl>
                                          <p:spTgt spid="1073191"/>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1" fill="hold" grpId="0" nodeType="clickEffect">
                                  <p:stCondLst>
                                    <p:cond delay="0"/>
                                  </p:stCondLst>
                                  <p:childTnLst>
                                    <p:set>
                                      <p:cBhvr>
                                        <p:cTn id="83" dur="1" fill="hold">
                                          <p:stCondLst>
                                            <p:cond delay="0"/>
                                          </p:stCondLst>
                                        </p:cTn>
                                        <p:tgtEl>
                                          <p:spTgt spid="1073188"/>
                                        </p:tgtEl>
                                        <p:attrNameLst>
                                          <p:attrName>style.visibility</p:attrName>
                                        </p:attrNameLst>
                                      </p:cBhvr>
                                      <p:to>
                                        <p:strVal val="visible"/>
                                      </p:to>
                                    </p:set>
                                    <p:animEffect transition="in" filter="wipe(up)">
                                      <p:cBhvr>
                                        <p:cTn id="84" dur="500"/>
                                        <p:tgtEl>
                                          <p:spTgt spid="1073188"/>
                                        </p:tgtEl>
                                      </p:cBhvr>
                                    </p:animEffect>
                                  </p:childTnLst>
                                </p:cTn>
                              </p:par>
                            </p:childTnLst>
                          </p:cTn>
                        </p:par>
                        <p:par>
                          <p:cTn id="85" fill="hold" nodeType="afterGroup">
                            <p:stCondLst>
                              <p:cond delay="500"/>
                            </p:stCondLst>
                            <p:childTnLst>
                              <p:par>
                                <p:cTn id="86" presetID="22" presetClass="entr" presetSubtype="1" fill="hold" grpId="0" nodeType="afterEffect">
                                  <p:stCondLst>
                                    <p:cond delay="0"/>
                                  </p:stCondLst>
                                  <p:childTnLst>
                                    <p:set>
                                      <p:cBhvr>
                                        <p:cTn id="87" dur="1" fill="hold">
                                          <p:stCondLst>
                                            <p:cond delay="0"/>
                                          </p:stCondLst>
                                        </p:cTn>
                                        <p:tgtEl>
                                          <p:spTgt spid="1073192"/>
                                        </p:tgtEl>
                                        <p:attrNameLst>
                                          <p:attrName>style.visibility</p:attrName>
                                        </p:attrNameLst>
                                      </p:cBhvr>
                                      <p:to>
                                        <p:strVal val="visible"/>
                                      </p:to>
                                    </p:set>
                                    <p:animEffect transition="in" filter="wipe(up)">
                                      <p:cBhvr>
                                        <p:cTn id="88" dur="500"/>
                                        <p:tgtEl>
                                          <p:spTgt spid="1073192"/>
                                        </p:tgtEl>
                                      </p:cBhvr>
                                    </p:animEffect>
                                  </p:childTnLst>
                                </p:cTn>
                              </p:par>
                            </p:childTnLst>
                          </p:cTn>
                        </p:par>
                        <p:par>
                          <p:cTn id="89" fill="hold" nodeType="afterGroup">
                            <p:stCondLst>
                              <p:cond delay="1000"/>
                            </p:stCondLst>
                            <p:childTnLst>
                              <p:par>
                                <p:cTn id="90" presetID="22" presetClass="entr" presetSubtype="1" fill="hold" grpId="0" nodeType="afterEffect">
                                  <p:stCondLst>
                                    <p:cond delay="0"/>
                                  </p:stCondLst>
                                  <p:childTnLst>
                                    <p:set>
                                      <p:cBhvr>
                                        <p:cTn id="91" dur="1" fill="hold">
                                          <p:stCondLst>
                                            <p:cond delay="0"/>
                                          </p:stCondLst>
                                        </p:cTn>
                                        <p:tgtEl>
                                          <p:spTgt spid="1073189"/>
                                        </p:tgtEl>
                                        <p:attrNameLst>
                                          <p:attrName>style.visibility</p:attrName>
                                        </p:attrNameLst>
                                      </p:cBhvr>
                                      <p:to>
                                        <p:strVal val="visible"/>
                                      </p:to>
                                    </p:set>
                                    <p:animEffect transition="in" filter="wipe(up)">
                                      <p:cBhvr>
                                        <p:cTn id="92" dur="500"/>
                                        <p:tgtEl>
                                          <p:spTgt spid="1073189"/>
                                        </p:tgtEl>
                                      </p:cBhvr>
                                    </p:animEffect>
                                  </p:childTnLst>
                                </p:cTn>
                              </p:par>
                            </p:childTnLst>
                          </p:cTn>
                        </p:par>
                        <p:par>
                          <p:cTn id="93" fill="hold" nodeType="afterGroup">
                            <p:stCondLst>
                              <p:cond delay="1500"/>
                            </p:stCondLst>
                            <p:childTnLst>
                              <p:par>
                                <p:cTn id="94" presetID="22" presetClass="entr" presetSubtype="1" fill="hold" grpId="0" nodeType="afterEffect">
                                  <p:stCondLst>
                                    <p:cond delay="0"/>
                                  </p:stCondLst>
                                  <p:childTnLst>
                                    <p:set>
                                      <p:cBhvr>
                                        <p:cTn id="95" dur="1" fill="hold">
                                          <p:stCondLst>
                                            <p:cond delay="0"/>
                                          </p:stCondLst>
                                        </p:cTn>
                                        <p:tgtEl>
                                          <p:spTgt spid="1073190"/>
                                        </p:tgtEl>
                                        <p:attrNameLst>
                                          <p:attrName>style.visibility</p:attrName>
                                        </p:attrNameLst>
                                      </p:cBhvr>
                                      <p:to>
                                        <p:strVal val="visible"/>
                                      </p:to>
                                    </p:set>
                                    <p:animEffect transition="in" filter="wipe(up)">
                                      <p:cBhvr>
                                        <p:cTn id="96" dur="500"/>
                                        <p:tgtEl>
                                          <p:spTgt spid="1073190"/>
                                        </p:tgtEl>
                                      </p:cBhvr>
                                    </p:animEffect>
                                  </p:childTnLst>
                                </p:cTn>
                              </p:par>
                            </p:childTnLst>
                          </p:cTn>
                        </p:par>
                      </p:childTnLst>
                    </p:cTn>
                  </p:par>
                  <p:par>
                    <p:cTn id="97" fill="hold" nodeType="clickPar">
                      <p:stCondLst>
                        <p:cond delay="indefinite"/>
                      </p:stCondLst>
                      <p:childTnLst>
                        <p:par>
                          <p:cTn id="98" fill="hold" nodeType="withGroup">
                            <p:stCondLst>
                              <p:cond delay="0"/>
                            </p:stCondLst>
                            <p:childTnLst>
                              <p:par>
                                <p:cTn id="99" presetID="1" presetClass="emph" presetSubtype="2" fill="hold" nodeType="clickEffect">
                                  <p:stCondLst>
                                    <p:cond delay="0"/>
                                  </p:stCondLst>
                                  <p:childTnLst>
                                    <p:animClr clrSpc="rgb" dir="cw">
                                      <p:cBhvr>
                                        <p:cTn id="100" dur="500" fill="hold"/>
                                        <p:tgtEl>
                                          <p:spTgt spid="1073167"/>
                                        </p:tgtEl>
                                        <p:attrNameLst>
                                          <p:attrName>fillcolor</p:attrName>
                                        </p:attrNameLst>
                                      </p:cBhvr>
                                      <p:to>
                                        <a:srgbClr val="FFFF00"/>
                                      </p:to>
                                    </p:animClr>
                                    <p:set>
                                      <p:cBhvr>
                                        <p:cTn id="101" dur="500" fill="hold"/>
                                        <p:tgtEl>
                                          <p:spTgt spid="1073167"/>
                                        </p:tgtEl>
                                        <p:attrNameLst>
                                          <p:attrName>fill.type</p:attrName>
                                        </p:attrNameLst>
                                      </p:cBhvr>
                                      <p:to>
                                        <p:strVal val="solid"/>
                                      </p:to>
                                    </p:set>
                                    <p:set>
                                      <p:cBhvr>
                                        <p:cTn id="102" dur="500" fill="hold"/>
                                        <p:tgtEl>
                                          <p:spTgt spid="1073167"/>
                                        </p:tgtEl>
                                        <p:attrNameLst>
                                          <p:attrName>fill.on</p:attrName>
                                        </p:attrNameLst>
                                      </p:cBhvr>
                                      <p:to>
                                        <p:strVal val="true"/>
                                      </p:to>
                                    </p:set>
                                  </p:childTnLst>
                                </p:cTn>
                              </p:par>
                              <p:par>
                                <p:cTn id="103" presetID="1" presetClass="emph" presetSubtype="2" fill="hold" nodeType="withEffect">
                                  <p:stCondLst>
                                    <p:cond delay="0"/>
                                  </p:stCondLst>
                                  <p:childTnLst>
                                    <p:animClr clrSpc="rgb" dir="cw">
                                      <p:cBhvr>
                                        <p:cTn id="104" dur="500" fill="hold"/>
                                        <p:tgtEl>
                                          <p:spTgt spid="1073174"/>
                                        </p:tgtEl>
                                        <p:attrNameLst>
                                          <p:attrName>fillcolor</p:attrName>
                                        </p:attrNameLst>
                                      </p:cBhvr>
                                      <p:to>
                                        <a:srgbClr val="FFFF00"/>
                                      </p:to>
                                    </p:animClr>
                                    <p:set>
                                      <p:cBhvr>
                                        <p:cTn id="105" dur="500" fill="hold"/>
                                        <p:tgtEl>
                                          <p:spTgt spid="1073174"/>
                                        </p:tgtEl>
                                        <p:attrNameLst>
                                          <p:attrName>fill.type</p:attrName>
                                        </p:attrNameLst>
                                      </p:cBhvr>
                                      <p:to>
                                        <p:strVal val="solid"/>
                                      </p:to>
                                    </p:set>
                                    <p:set>
                                      <p:cBhvr>
                                        <p:cTn id="106" dur="500" fill="hold"/>
                                        <p:tgtEl>
                                          <p:spTgt spid="1073174"/>
                                        </p:tgtEl>
                                        <p:attrNameLst>
                                          <p:attrName>fill.on</p:attrName>
                                        </p:attrNameLst>
                                      </p:cBhvr>
                                      <p:to>
                                        <p:strVal val="tru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9" presetClass="entr" presetSubtype="0" fill="hold" grpId="0" nodeType="clickEffect">
                                  <p:stCondLst>
                                    <p:cond delay="0"/>
                                  </p:stCondLst>
                                  <p:childTnLst>
                                    <p:set>
                                      <p:cBhvr>
                                        <p:cTn id="110" dur="1" fill="hold">
                                          <p:stCondLst>
                                            <p:cond delay="0"/>
                                          </p:stCondLst>
                                        </p:cTn>
                                        <p:tgtEl>
                                          <p:spTgt spid="1073196"/>
                                        </p:tgtEl>
                                        <p:attrNameLst>
                                          <p:attrName>style.visibility</p:attrName>
                                        </p:attrNameLst>
                                      </p:cBhvr>
                                      <p:to>
                                        <p:strVal val="visible"/>
                                      </p:to>
                                    </p:set>
                                    <p:animEffect transition="in" filter="dissolve">
                                      <p:cBhvr>
                                        <p:cTn id="111" dur="500"/>
                                        <p:tgtEl>
                                          <p:spTgt spid="1073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3167" grpId="0" animBg="1"/>
      <p:bldP spid="1073168" grpId="0"/>
      <p:bldP spid="1073169" grpId="0"/>
      <p:bldP spid="1073174" grpId="0" animBg="1"/>
      <p:bldP spid="1073175" grpId="0"/>
      <p:bldP spid="1073176" grpId="0"/>
      <p:bldP spid="1073185" grpId="0" animBg="1"/>
      <p:bldP spid="1073186" grpId="0" animBg="1"/>
      <p:bldP spid="1073187" grpId="0" animBg="1"/>
      <p:bldP spid="1073188" grpId="0" animBg="1"/>
      <p:bldP spid="1073189" grpId="0" animBg="1"/>
      <p:bldP spid="1073190" grpId="0" animBg="1"/>
      <p:bldP spid="1073191" grpId="0" animBg="1"/>
      <p:bldP spid="1073192" grpId="0" animBg="1"/>
      <p:bldP spid="1073193" grpId="0"/>
      <p:bldP spid="1073194" grpId="0"/>
      <p:bldP spid="1073195" grpId="0"/>
      <p:bldP spid="107319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将文献记录按照相关值排序</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3263" y="1433015"/>
            <a:ext cx="7414085"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7315200" y="2819400"/>
            <a:ext cx="9144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318397655"/>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4" name="灯片编号占位符 3"/>
          <p:cNvSpPr txBox="1">
            <a:spLocks noGrp="1"/>
          </p:cNvSpPr>
          <p:nvPr/>
        </p:nvSpPr>
        <p:spPr bwMode="auto">
          <a:xfrm>
            <a:off x="3657600" y="6477000"/>
            <a:ext cx="211455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fld id="{D9834E4D-933A-468A-ADBB-68244C67C984}" type="slidenum">
              <a:rPr lang="en-US" altLang="en-US" sz="1400">
                <a:latin typeface="Times" pitchFamily="18" charset="0"/>
              </a:rPr>
              <a:pPr algn="ctr"/>
              <a:t>68</a:t>
            </a:fld>
            <a:endParaRPr lang="en-US" altLang="en-US" sz="1400">
              <a:latin typeface="Times" pitchFamily="18" charset="0"/>
            </a:endParaRPr>
          </a:p>
        </p:txBody>
      </p:sp>
      <p:pic>
        <p:nvPicPr>
          <p:cNvPr id="29698" name="Picture 2"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28600"/>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699" name="Text Box 3"/>
          <p:cNvSpPr txBox="1">
            <a:spLocks noChangeArrowheads="1"/>
          </p:cNvSpPr>
          <p:nvPr/>
        </p:nvSpPr>
        <p:spPr bwMode="auto">
          <a:xfrm>
            <a:off x="7399338" y="609600"/>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2004</a:t>
            </a:r>
          </a:p>
        </p:txBody>
      </p:sp>
      <p:sp>
        <p:nvSpPr>
          <p:cNvPr id="29700" name="Line 4"/>
          <p:cNvSpPr>
            <a:spLocks noChangeShapeType="1"/>
          </p:cNvSpPr>
          <p:nvPr/>
        </p:nvSpPr>
        <p:spPr bwMode="auto">
          <a:xfrm flipV="1">
            <a:off x="4419600" y="1447800"/>
            <a:ext cx="2209800" cy="9906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9701" name="Picture 5"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2987675"/>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2" name="Picture 6"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2378075"/>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3" name="Picture 7"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9725" y="914400"/>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4" name="Picture 8"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9463" y="47244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5" name="Picture 9"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3863" y="43434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29706" name="Picture 10"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444875"/>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07" name="Line 11"/>
          <p:cNvSpPr>
            <a:spLocks noChangeShapeType="1"/>
          </p:cNvSpPr>
          <p:nvPr/>
        </p:nvSpPr>
        <p:spPr bwMode="auto">
          <a:xfrm flipH="1">
            <a:off x="2209800" y="2133600"/>
            <a:ext cx="1905000" cy="99060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09" name="Text Box 13"/>
          <p:cNvSpPr txBox="1">
            <a:spLocks noChangeArrowheads="1"/>
          </p:cNvSpPr>
          <p:nvPr/>
        </p:nvSpPr>
        <p:spPr bwMode="auto">
          <a:xfrm>
            <a:off x="381000" y="3825875"/>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1993</a:t>
            </a:r>
          </a:p>
        </p:txBody>
      </p:sp>
      <p:sp>
        <p:nvSpPr>
          <p:cNvPr id="29710" name="Text Box 14"/>
          <p:cNvSpPr txBox="1">
            <a:spLocks noChangeArrowheads="1"/>
          </p:cNvSpPr>
          <p:nvPr/>
        </p:nvSpPr>
        <p:spPr bwMode="auto">
          <a:xfrm>
            <a:off x="1676400" y="39322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1991</a:t>
            </a:r>
          </a:p>
        </p:txBody>
      </p:sp>
      <p:sp>
        <p:nvSpPr>
          <p:cNvPr id="29711" name="Text Box 15"/>
          <p:cNvSpPr txBox="1">
            <a:spLocks noChangeArrowheads="1"/>
          </p:cNvSpPr>
          <p:nvPr/>
        </p:nvSpPr>
        <p:spPr bwMode="auto">
          <a:xfrm>
            <a:off x="1143000" y="3186113"/>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1995</a:t>
            </a:r>
          </a:p>
        </p:txBody>
      </p:sp>
      <p:pic>
        <p:nvPicPr>
          <p:cNvPr id="29712" name="Picture 16"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263" y="41910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13" name="Text Box 17"/>
          <p:cNvSpPr txBox="1">
            <a:spLocks noChangeArrowheads="1"/>
          </p:cNvSpPr>
          <p:nvPr/>
        </p:nvSpPr>
        <p:spPr bwMode="auto">
          <a:xfrm>
            <a:off x="1058863" y="49228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1980</a:t>
            </a:r>
          </a:p>
        </p:txBody>
      </p:sp>
      <p:pic>
        <p:nvPicPr>
          <p:cNvPr id="29714" name="Picture 18" descr="WoSfullre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8738" y="990600"/>
            <a:ext cx="1465262" cy="1676400"/>
          </a:xfrm>
          <a:prstGeom prst="rect">
            <a:avLst/>
          </a:prstGeom>
          <a:noFill/>
          <a:ln w="28575">
            <a:solidFill>
              <a:srgbClr val="008000"/>
            </a:solidFill>
            <a:miter lim="800000"/>
            <a:headEnd/>
            <a:tailEnd/>
          </a:ln>
          <a:extLst>
            <a:ext uri="{909E8E84-426E-40DD-AFC4-6F175D3DCCD1}">
              <a14:hiddenFill xmlns:a14="http://schemas.microsoft.com/office/drawing/2010/main">
                <a:solidFill>
                  <a:srgbClr val="FFFFFF"/>
                </a:solidFill>
              </a14:hiddenFill>
            </a:ext>
          </a:extLst>
        </p:spPr>
      </p:pic>
      <p:sp>
        <p:nvSpPr>
          <p:cNvPr id="29715" name="Text Box 19"/>
          <p:cNvSpPr txBox="1">
            <a:spLocks noChangeArrowheads="1"/>
          </p:cNvSpPr>
          <p:nvPr/>
        </p:nvSpPr>
        <p:spPr bwMode="auto">
          <a:xfrm>
            <a:off x="6858000" y="1676400"/>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2003</a:t>
            </a:r>
          </a:p>
        </p:txBody>
      </p:sp>
      <p:sp>
        <p:nvSpPr>
          <p:cNvPr id="29717" name="Line 21"/>
          <p:cNvSpPr>
            <a:spLocks noChangeShapeType="1"/>
          </p:cNvSpPr>
          <p:nvPr/>
        </p:nvSpPr>
        <p:spPr bwMode="auto">
          <a:xfrm flipH="1" flipV="1">
            <a:off x="4953000" y="2667000"/>
            <a:ext cx="1447800" cy="1905000"/>
          </a:xfrm>
          <a:prstGeom prst="line">
            <a:avLst/>
          </a:prstGeom>
          <a:noFill/>
          <a:ln w="762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9719" name="Picture 23"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063" y="5334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20" name="Text Box 24"/>
          <p:cNvSpPr txBox="1">
            <a:spLocks noChangeArrowheads="1"/>
          </p:cNvSpPr>
          <p:nvPr/>
        </p:nvSpPr>
        <p:spPr bwMode="auto">
          <a:xfrm>
            <a:off x="8229600" y="914400"/>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2003</a:t>
            </a:r>
          </a:p>
        </p:txBody>
      </p:sp>
      <p:sp>
        <p:nvSpPr>
          <p:cNvPr id="29721" name="Text Box 25"/>
          <p:cNvSpPr txBox="1">
            <a:spLocks noChangeArrowheads="1"/>
          </p:cNvSpPr>
          <p:nvPr/>
        </p:nvSpPr>
        <p:spPr bwMode="auto">
          <a:xfrm>
            <a:off x="7002463" y="4572000"/>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2004</a:t>
            </a:r>
          </a:p>
        </p:txBody>
      </p:sp>
      <p:sp>
        <p:nvSpPr>
          <p:cNvPr id="29722" name="Text Box 26"/>
          <p:cNvSpPr txBox="1">
            <a:spLocks noChangeArrowheads="1"/>
          </p:cNvSpPr>
          <p:nvPr/>
        </p:nvSpPr>
        <p:spPr bwMode="auto">
          <a:xfrm>
            <a:off x="6172200" y="54562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1999</a:t>
            </a:r>
          </a:p>
        </p:txBody>
      </p:sp>
      <p:pic>
        <p:nvPicPr>
          <p:cNvPr id="29723" name="Picture 27"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8263" y="44958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24" name="Text Box 28"/>
          <p:cNvSpPr txBox="1">
            <a:spLocks noChangeArrowheads="1"/>
          </p:cNvSpPr>
          <p:nvPr/>
        </p:nvSpPr>
        <p:spPr bwMode="auto">
          <a:xfrm>
            <a:off x="7916863" y="49228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2002</a:t>
            </a:r>
          </a:p>
        </p:txBody>
      </p:sp>
      <p:sp>
        <p:nvSpPr>
          <p:cNvPr id="29725" name="Line 29"/>
          <p:cNvSpPr>
            <a:spLocks noChangeShapeType="1"/>
          </p:cNvSpPr>
          <p:nvPr/>
        </p:nvSpPr>
        <p:spPr bwMode="auto">
          <a:xfrm flipH="1" flipV="1">
            <a:off x="2286000" y="4800600"/>
            <a:ext cx="2438400" cy="3048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6" name="Line 30"/>
          <p:cNvSpPr>
            <a:spLocks noChangeShapeType="1"/>
          </p:cNvSpPr>
          <p:nvPr/>
        </p:nvSpPr>
        <p:spPr bwMode="auto">
          <a:xfrm flipH="1" flipV="1">
            <a:off x="2590800" y="4191000"/>
            <a:ext cx="2133600" cy="914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pic>
        <p:nvPicPr>
          <p:cNvPr id="29727" name="Picture 31"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5562600"/>
            <a:ext cx="998538"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28" name="Text Box 32"/>
          <p:cNvSpPr txBox="1">
            <a:spLocks noChangeArrowheads="1"/>
          </p:cNvSpPr>
          <p:nvPr/>
        </p:nvSpPr>
        <p:spPr bwMode="auto">
          <a:xfrm>
            <a:off x="7239000" y="61420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1994</a:t>
            </a:r>
          </a:p>
        </p:txBody>
      </p:sp>
      <p:pic>
        <p:nvPicPr>
          <p:cNvPr id="29729" name="Picture 33" descr="WoSfullre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5863" y="1524000"/>
            <a:ext cx="998537" cy="1143000"/>
          </a:xfrm>
          <a:prstGeom prst="rect">
            <a:avLst/>
          </a:prstGeom>
          <a:noFill/>
          <a:ln w="31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9730" name="Text Box 34"/>
          <p:cNvSpPr txBox="1">
            <a:spLocks noChangeArrowheads="1"/>
          </p:cNvSpPr>
          <p:nvPr/>
        </p:nvSpPr>
        <p:spPr bwMode="auto">
          <a:xfrm>
            <a:off x="7772400" y="2255838"/>
            <a:ext cx="457200" cy="182562"/>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2004</a:t>
            </a:r>
          </a:p>
        </p:txBody>
      </p:sp>
      <p:sp>
        <p:nvSpPr>
          <p:cNvPr id="29731" name="Text Box 35"/>
          <p:cNvSpPr txBox="1">
            <a:spLocks noChangeArrowheads="1"/>
          </p:cNvSpPr>
          <p:nvPr/>
        </p:nvSpPr>
        <p:spPr bwMode="auto">
          <a:xfrm>
            <a:off x="4724400" y="4992688"/>
            <a:ext cx="1219200" cy="265112"/>
          </a:xfrm>
          <a:prstGeom prst="rect">
            <a:avLst/>
          </a:prstGeom>
          <a:solidFill>
            <a:srgbClr val="C0C0C0"/>
          </a:solidFill>
          <a:ln w="3175">
            <a:solidFill>
              <a:srgbClr val="003300"/>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80000"/>
              </a:lnSpc>
              <a:spcBef>
                <a:spcPct val="50000"/>
              </a:spcBef>
            </a:pPr>
            <a:r>
              <a:rPr lang="zh-CN" altLang="en-US" sz="1400" b="1" dirty="0">
                <a:sym typeface="Wingdings" pitchFamily="2" charset="2"/>
              </a:rPr>
              <a:t></a:t>
            </a:r>
            <a:r>
              <a:rPr lang="zh-CN" altLang="en-US" sz="1400" b="1" dirty="0"/>
              <a:t> </a:t>
            </a:r>
            <a:r>
              <a:rPr lang="en-US" altLang="zh-CN" sz="1400" b="1" dirty="0"/>
              <a:t>Citing </a:t>
            </a:r>
            <a:r>
              <a:rPr lang="en-US" altLang="zh-CN" sz="1400" b="1" dirty="0">
                <a:sym typeface="Wingdings" pitchFamily="2" charset="2"/>
              </a:rPr>
              <a:t></a:t>
            </a:r>
            <a:endParaRPr lang="en-US" altLang="zh-CN" sz="1400" b="1" dirty="0"/>
          </a:p>
        </p:txBody>
      </p:sp>
      <p:sp>
        <p:nvSpPr>
          <p:cNvPr id="29732" name="Text Box 36"/>
          <p:cNvSpPr txBox="1">
            <a:spLocks noChangeArrowheads="1"/>
          </p:cNvSpPr>
          <p:nvPr/>
        </p:nvSpPr>
        <p:spPr bwMode="auto">
          <a:xfrm>
            <a:off x="57150" y="957263"/>
            <a:ext cx="3706813" cy="341632"/>
          </a:xfrm>
          <a:prstGeom prst="rect">
            <a:avLst/>
          </a:prstGeom>
          <a:solidFill>
            <a:schemeClr val="bg1"/>
          </a:solidFill>
          <a:ln w="3175">
            <a:solidFill>
              <a:schemeClr val="bg1"/>
            </a:solidFill>
            <a:miter lim="800000"/>
            <a:headEnd/>
            <a:tailEnd/>
          </a:ln>
        </p:spPr>
        <p:txBody>
          <a:bodyPr>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lnSpc>
                <a:spcPct val="90000"/>
              </a:lnSpc>
              <a:spcBef>
                <a:spcPct val="50000"/>
              </a:spcBef>
            </a:pPr>
            <a:r>
              <a:rPr lang="en-US" altLang="zh-CN" sz="1800" dirty="0" smtClean="0">
                <a:solidFill>
                  <a:schemeClr val="bg1"/>
                </a:solidFill>
                <a:latin typeface="隶书" pitchFamily="49" charset="-122"/>
                <a:ea typeface="隶书" pitchFamily="49" charset="-122"/>
              </a:rPr>
              <a:t>…</a:t>
            </a:r>
            <a:endParaRPr lang="en-US" altLang="zh-CN" sz="1800" i="1" dirty="0">
              <a:solidFill>
                <a:schemeClr val="bg1"/>
              </a:solidFill>
              <a:latin typeface="隶书" pitchFamily="49" charset="-122"/>
              <a:ea typeface="隶书" pitchFamily="49" charset="-122"/>
            </a:endParaRPr>
          </a:p>
        </p:txBody>
      </p:sp>
      <p:sp>
        <p:nvSpPr>
          <p:cNvPr id="29734" name="Text Box 38"/>
          <p:cNvSpPr txBox="1">
            <a:spLocks noChangeArrowheads="1"/>
          </p:cNvSpPr>
          <p:nvPr/>
        </p:nvSpPr>
        <p:spPr bwMode="auto">
          <a:xfrm>
            <a:off x="4267200" y="2057400"/>
            <a:ext cx="457200" cy="182563"/>
          </a:xfrm>
          <a:prstGeom prst="rect">
            <a:avLst/>
          </a:prstGeom>
          <a:solidFill>
            <a:schemeClr val="bg1"/>
          </a:solidFill>
          <a:ln>
            <a:noFill/>
          </a:ln>
          <a:extLst>
            <a:ext uri="{91240B29-F687-4F45-9708-019B960494DF}">
              <a14:hiddenLine xmlns:a14="http://schemas.microsoft.com/office/drawing/2010/main" w="3175">
                <a:solidFill>
                  <a:srgbClr val="000000"/>
                </a:solidFill>
                <a:miter lim="800000"/>
                <a:headEnd/>
                <a:tailEnd/>
              </a14:hiddenLine>
            </a:ext>
          </a:extLst>
        </p:spPr>
        <p:txBody>
          <a:bodyPr lIns="0" tIns="0" rIns="0" bIns="0">
            <a:spAutoFit/>
          </a:bodyPr>
          <a:lstStyle>
            <a:lvl1pPr eaLnBrk="0" hangingPunct="0">
              <a:defRPr sz="2400">
                <a:solidFill>
                  <a:schemeClr val="tx1"/>
                </a:solidFill>
                <a:latin typeface="Arial" pitchFamily="34" charset="0"/>
                <a:ea typeface="宋体" pitchFamily="2" charset="-122"/>
              </a:defRPr>
            </a:lvl1pPr>
            <a:lvl2pPr marL="742950" indent="-285750" eaLnBrk="0" hangingPunct="0">
              <a:defRPr sz="2400">
                <a:solidFill>
                  <a:schemeClr val="tx1"/>
                </a:solidFill>
                <a:latin typeface="Arial" pitchFamily="34" charset="0"/>
                <a:ea typeface="宋体" pitchFamily="2" charset="-122"/>
              </a:defRPr>
            </a:lvl2pPr>
            <a:lvl3pPr marL="1143000" indent="-228600" eaLnBrk="0" hangingPunct="0">
              <a:defRPr sz="2400">
                <a:solidFill>
                  <a:schemeClr val="tx1"/>
                </a:solidFill>
                <a:latin typeface="Arial" pitchFamily="34" charset="0"/>
                <a:ea typeface="宋体" pitchFamily="2" charset="-122"/>
              </a:defRPr>
            </a:lvl3pPr>
            <a:lvl4pPr marL="1600200" indent="-228600" eaLnBrk="0" hangingPunct="0">
              <a:defRPr sz="2400">
                <a:solidFill>
                  <a:schemeClr val="tx1"/>
                </a:solidFill>
                <a:latin typeface="Arial" pitchFamily="34" charset="0"/>
                <a:ea typeface="宋体" pitchFamily="2" charset="-122"/>
              </a:defRPr>
            </a:lvl4pPr>
            <a:lvl5pPr marL="2057400" indent="-228600" eaLnBrk="0" hangingPunct="0">
              <a:defRPr sz="24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4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4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4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400">
                <a:solidFill>
                  <a:schemeClr val="tx1"/>
                </a:solidFill>
                <a:latin typeface="Arial" pitchFamily="34" charset="0"/>
                <a:ea typeface="宋体" pitchFamily="2" charset="-122"/>
              </a:defRPr>
            </a:lvl9pPr>
          </a:lstStyle>
          <a:p>
            <a:pPr algn="ctr">
              <a:spcBef>
                <a:spcPct val="50000"/>
              </a:spcBef>
            </a:pPr>
            <a:r>
              <a:rPr lang="en-US" altLang="zh-CN" sz="1200" b="1">
                <a:latin typeface="Times New Roman" pitchFamily="18" charset="0"/>
              </a:rPr>
              <a:t>1998</a:t>
            </a:r>
          </a:p>
        </p:txBody>
      </p:sp>
      <p:sp>
        <p:nvSpPr>
          <p:cNvPr id="43" name="标题 1"/>
          <p:cNvSpPr>
            <a:spLocks noGrp="1"/>
          </p:cNvSpPr>
          <p:nvPr>
            <p:ph type="title"/>
          </p:nvPr>
        </p:nvSpPr>
        <p:spPr>
          <a:xfrm>
            <a:off x="3063081" y="4674396"/>
            <a:ext cx="884238" cy="259555"/>
          </a:xfrm>
          <a:solidFill>
            <a:schemeClr val="bg1"/>
          </a:solidFill>
        </p:spPr>
        <p:txBody>
          <a:bodyPr/>
          <a:lstStyle/>
          <a:p>
            <a:r>
              <a:rPr lang="zh-CN" altLang="en-US" sz="1600" dirty="0" smtClean="0">
                <a:latin typeface="微软雅黑" pitchFamily="34" charset="-122"/>
                <a:ea typeface="微软雅黑" pitchFamily="34" charset="-122"/>
              </a:rPr>
              <a:t>相关记录</a:t>
            </a:r>
            <a:endParaRPr lang="zh-CN" altLang="en-US" sz="1600" dirty="0">
              <a:latin typeface="微软雅黑" pitchFamily="34" charset="-122"/>
              <a:ea typeface="微软雅黑" pitchFamily="34" charset="-122"/>
            </a:endParaRPr>
          </a:p>
        </p:txBody>
      </p:sp>
      <p:sp>
        <p:nvSpPr>
          <p:cNvPr id="44" name="标题 1"/>
          <p:cNvSpPr txBox="1">
            <a:spLocks/>
          </p:cNvSpPr>
          <p:nvPr/>
        </p:nvSpPr>
        <p:spPr bwMode="auto">
          <a:xfrm>
            <a:off x="2328863" y="2666999"/>
            <a:ext cx="1539875" cy="2825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1600" dirty="0" smtClean="0">
                <a:latin typeface="微软雅黑" pitchFamily="34" charset="-122"/>
                <a:ea typeface="微软雅黑" pitchFamily="34" charset="-122"/>
              </a:rPr>
              <a:t>引用的参考文献</a:t>
            </a:r>
            <a:endParaRPr lang="zh-CN" altLang="en-US" sz="1600" dirty="0">
              <a:latin typeface="微软雅黑" pitchFamily="34" charset="-122"/>
              <a:ea typeface="微软雅黑" pitchFamily="34" charset="-122"/>
            </a:endParaRPr>
          </a:p>
        </p:txBody>
      </p:sp>
      <p:sp>
        <p:nvSpPr>
          <p:cNvPr id="45" name="标题 1"/>
          <p:cNvSpPr txBox="1">
            <a:spLocks/>
          </p:cNvSpPr>
          <p:nvPr/>
        </p:nvSpPr>
        <p:spPr bwMode="auto">
          <a:xfrm>
            <a:off x="5638800" y="1645445"/>
            <a:ext cx="884238" cy="2595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1600" dirty="0" smtClean="0">
                <a:latin typeface="微软雅黑" pitchFamily="34" charset="-122"/>
                <a:ea typeface="微软雅黑" pitchFamily="34" charset="-122"/>
              </a:rPr>
              <a:t>被引频次</a:t>
            </a:r>
            <a:endParaRPr lang="zh-CN" altLang="en-US" sz="1600" dirty="0">
              <a:latin typeface="微软雅黑" pitchFamily="34" charset="-122"/>
              <a:ea typeface="微软雅黑" pitchFamily="34" charset="-122"/>
            </a:endParaRPr>
          </a:p>
        </p:txBody>
      </p:sp>
      <p:sp>
        <p:nvSpPr>
          <p:cNvPr id="46" name="标题 1"/>
          <p:cNvSpPr txBox="1">
            <a:spLocks/>
          </p:cNvSpPr>
          <p:nvPr/>
        </p:nvSpPr>
        <p:spPr bwMode="auto">
          <a:xfrm>
            <a:off x="258763" y="205184"/>
            <a:ext cx="6607175" cy="656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rtlCol="0"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latin typeface="微软雅黑" pitchFamily="34" charset="-122"/>
                <a:ea typeface="微软雅黑" pitchFamily="34" charset="-122"/>
              </a:rPr>
              <a:t>一花一世界</a:t>
            </a:r>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从一篇高质量文献东西整个科研脉络</a:t>
            </a:r>
            <a:endParaRPr lang="zh-CN" altLang="en-US" dirty="0">
              <a:latin typeface="微软雅黑" pitchFamily="34" charset="-122"/>
              <a:ea typeface="微软雅黑" pitchFamily="34" charset="-122"/>
            </a:endParaRPr>
          </a:p>
        </p:txBody>
      </p:sp>
      <p:sp>
        <p:nvSpPr>
          <p:cNvPr id="47" name="标题 1"/>
          <p:cNvSpPr txBox="1">
            <a:spLocks/>
          </p:cNvSpPr>
          <p:nvPr/>
        </p:nvSpPr>
        <p:spPr bwMode="auto">
          <a:xfrm>
            <a:off x="258763" y="5428456"/>
            <a:ext cx="5513387" cy="1277144"/>
          </a:xfrm>
          <a:prstGeom prst="rect">
            <a:avLst/>
          </a:prstGeom>
          <a:solidFill>
            <a:schemeClr val="accent3"/>
          </a:solidFill>
          <a:ln>
            <a:noFill/>
          </a:ln>
          <a:extLst/>
        </p:spPr>
        <p:txBody>
          <a:bodyPr vert="horz" wrap="square" lIns="0" tIns="0" rIns="0" bIns="0" numCol="1" rtlCol="0"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latin typeface="微软雅黑" pitchFamily="34" charset="-122"/>
                <a:ea typeface="微软雅黑" pitchFamily="34" charset="-122"/>
              </a:rPr>
              <a:t>被引频次：越查越新</a:t>
            </a:r>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引用</a:t>
            </a:r>
            <a:r>
              <a:rPr lang="zh-CN" altLang="en-US" dirty="0" smtClean="0">
                <a:latin typeface="微软雅黑" pitchFamily="34" charset="-122"/>
                <a:ea typeface="微软雅黑" pitchFamily="34" charset="-122"/>
              </a:rPr>
              <a:t>的参考文献：越查越深</a:t>
            </a:r>
            <a:endParaRPr lang="en-US" altLang="zh-CN" dirty="0" smtClean="0">
              <a:latin typeface="微软雅黑" pitchFamily="34" charset="-122"/>
              <a:ea typeface="微软雅黑" pitchFamily="34" charset="-122"/>
            </a:endParaRPr>
          </a:p>
          <a:p>
            <a:r>
              <a:rPr lang="zh-CN" altLang="en-US" dirty="0">
                <a:latin typeface="微软雅黑" pitchFamily="34" charset="-122"/>
                <a:ea typeface="微软雅黑" pitchFamily="34" charset="-122"/>
              </a:rPr>
              <a:t>相关</a:t>
            </a:r>
            <a:r>
              <a:rPr lang="zh-CN" altLang="en-US" dirty="0" smtClean="0">
                <a:latin typeface="微软雅黑" pitchFamily="34" charset="-122"/>
                <a:ea typeface="微软雅黑" pitchFamily="34" charset="-122"/>
              </a:rPr>
              <a:t>记录：越查越广</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2392850447"/>
      </p:ext>
    </p:extLst>
  </p:cSld>
  <p:clrMapOvr>
    <a:masterClrMapping/>
  </p:clrMapOvr>
  <p:transition>
    <p:spli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52401"/>
            <a:ext cx="5714005" cy="653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343401" y="4572000"/>
            <a:ext cx="2743200" cy="684212"/>
          </a:xfrm>
        </p:spPr>
        <p:txBody>
          <a:bodyPr/>
          <a:lstStyle/>
          <a:p>
            <a:r>
              <a:rPr lang="zh-CN" altLang="en-US" dirty="0" smtClean="0"/>
              <a:t>查看引证关系图</a:t>
            </a:r>
            <a:endParaRPr lang="zh-CN" altLang="en-US" dirty="0"/>
          </a:p>
        </p:txBody>
      </p:sp>
      <p:sp>
        <p:nvSpPr>
          <p:cNvPr id="4" name="Rectangle 5"/>
          <p:cNvSpPr/>
          <p:nvPr/>
        </p:nvSpPr>
        <p:spPr>
          <a:xfrm>
            <a:off x="3048000" y="19812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967597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39806"/>
            <a:ext cx="5181600" cy="6664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764" y="304800"/>
            <a:ext cx="8610600" cy="2178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矩形 7"/>
          <p:cNvSpPr/>
          <p:nvPr/>
        </p:nvSpPr>
        <p:spPr>
          <a:xfrm>
            <a:off x="7970292" y="1600200"/>
            <a:ext cx="9906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9" name="矩形 8"/>
          <p:cNvSpPr/>
          <p:nvPr/>
        </p:nvSpPr>
        <p:spPr>
          <a:xfrm>
            <a:off x="7970291" y="2209800"/>
            <a:ext cx="9906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72" y="2590799"/>
            <a:ext cx="9132627" cy="348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4588148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可以</a:t>
            </a:r>
            <a:r>
              <a:rPr lang="zh-CN" altLang="en-US" dirty="0" smtClean="0"/>
              <a:t>选择前后各两层的引证关系作图</a:t>
            </a:r>
            <a:endParaRPr lang="zh-CN" alt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393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685800" y="41910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64949512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初识引证关系图</a:t>
            </a:r>
            <a:endParaRPr lang="zh-CN" alt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752600"/>
            <a:ext cx="9144000" cy="3936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26562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图形可以随意拖动，也可已通过时间轴限定</a:t>
            </a:r>
            <a:endParaRPr lang="zh-CN" alt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43806"/>
            <a:ext cx="9144000" cy="36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1219200" y="2305138"/>
            <a:ext cx="6248400" cy="5142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61865967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通过第二层级被引用关系东西学科热点方向</a:t>
            </a:r>
            <a:endParaRPr lang="zh-CN" alt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343806"/>
            <a:ext cx="9144000" cy="3623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803371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高级检索之：被引参考文献检索</a:t>
            </a:r>
            <a:endParaRPr lang="zh-CN" altLang="en-US" dirty="0"/>
          </a:p>
        </p:txBody>
      </p:sp>
      <p:pic>
        <p:nvPicPr>
          <p:cNvPr id="17410" name="Picture 2" descr="http://www.weltbild.ch/media/ab/2/052193175-pharmacotherapy-of-obesit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600200"/>
            <a:ext cx="33909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549" y="3981450"/>
            <a:ext cx="8491183" cy="2869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2" y="1371600"/>
            <a:ext cx="9190246" cy="296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220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359425" y="506413"/>
            <a:ext cx="4479775" cy="836612"/>
          </a:xfrm>
        </p:spPr>
        <p:txBody>
          <a:bodyPr/>
          <a:lstStyle/>
          <a:p>
            <a:r>
              <a:rPr lang="zh-CN" altLang="en-US" dirty="0" smtClean="0"/>
              <a:t>高级检索之：化学结构检索</a:t>
            </a:r>
            <a:endParaRPr lang="zh-CN" altLang="en-US" dirty="0"/>
          </a:p>
        </p:txBody>
      </p:sp>
      <p:pic>
        <p:nvPicPr>
          <p:cNvPr id="307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95800" y="1913767"/>
            <a:ext cx="4464349" cy="40250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94" y="152400"/>
            <a:ext cx="4323031" cy="5786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583274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高级检索之：实验仪器检索</a:t>
            </a:r>
            <a:endParaRPr lang="zh-CN" alt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70" y="1447800"/>
            <a:ext cx="9080030" cy="277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7848600" y="3124200"/>
            <a:ext cx="762000" cy="2571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标题 1"/>
          <p:cNvSpPr txBox="1">
            <a:spLocks/>
          </p:cNvSpPr>
          <p:nvPr/>
        </p:nvSpPr>
        <p:spPr bwMode="auto">
          <a:xfrm>
            <a:off x="479425" y="4419600"/>
            <a:ext cx="736917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t>我没有</a:t>
            </a:r>
            <a:r>
              <a:rPr lang="en-US" altLang="zh-CN" dirty="0" smtClean="0"/>
              <a:t>950MHz</a:t>
            </a:r>
            <a:r>
              <a:rPr lang="zh-CN" altLang="en-US" dirty="0" smtClean="0"/>
              <a:t>的核磁</a:t>
            </a:r>
            <a:endParaRPr lang="en-US" altLang="zh-CN" dirty="0" smtClean="0"/>
          </a:p>
          <a:p>
            <a:r>
              <a:rPr lang="zh-CN" altLang="en-US" dirty="0"/>
              <a:t>我也</a:t>
            </a:r>
            <a:r>
              <a:rPr lang="zh-CN" altLang="en-US" dirty="0" smtClean="0"/>
              <a:t>没有动辄上万的试剂盒</a:t>
            </a:r>
            <a:endParaRPr lang="en-US" altLang="zh-CN" dirty="0" smtClean="0"/>
          </a:p>
          <a:p>
            <a:endParaRPr lang="en-US" altLang="zh-CN" dirty="0"/>
          </a:p>
          <a:p>
            <a:r>
              <a:rPr lang="zh-CN" altLang="en-US" dirty="0" smtClean="0"/>
              <a:t>我有的只是一颗对着科研事业热忱的心</a:t>
            </a:r>
            <a:endParaRPr lang="zh-CN" altLang="en-US" dirty="0"/>
          </a:p>
        </p:txBody>
      </p:sp>
    </p:spTree>
    <p:extLst>
      <p:ext uri="{BB962C8B-B14F-4D97-AF65-F5344CB8AC3E}">
        <p14:creationId xmlns:p14="http://schemas.microsoft.com/office/powerpoint/2010/main" val="390589274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你不会孤单，不会寂寞，有人与你同行！</a:t>
            </a:r>
            <a:endParaRPr lang="zh-CN" altLang="en-US" dirty="0"/>
          </a:p>
        </p:txBody>
      </p:sp>
      <p:pic>
        <p:nvPicPr>
          <p:cNvPr id="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1200"/>
            <a:ext cx="9144000" cy="3675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34181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ctrTitle"/>
          </p:nvPr>
        </p:nvSpPr>
        <p:spPr>
          <a:xfrm>
            <a:off x="361950" y="3429000"/>
            <a:ext cx="4514850" cy="838200"/>
          </a:xfrm>
        </p:spPr>
        <p:txBody>
          <a:bodyPr/>
          <a:lstStyle/>
          <a:p>
            <a:r>
              <a:rPr lang="zh-CN" altLang="en-US" smtClean="0"/>
              <a:t>如何保存喜欢的文章呢？</a:t>
            </a:r>
          </a:p>
        </p:txBody>
      </p:sp>
      <p:sp>
        <p:nvSpPr>
          <p:cNvPr id="66563" name="Title 1"/>
          <p:cNvSpPr txBox="1">
            <a:spLocks/>
          </p:cNvSpPr>
          <p:nvPr/>
        </p:nvSpPr>
        <p:spPr bwMode="auto">
          <a:xfrm>
            <a:off x="304800" y="5562600"/>
            <a:ext cx="7696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b"/>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nSpc>
                <a:spcPct val="90000"/>
              </a:lnSpc>
            </a:pPr>
            <a:r>
              <a:rPr lang="zh-CN" altLang="en-US" sz="2400" dirty="0">
                <a:solidFill>
                  <a:schemeClr val="tx2"/>
                </a:solidFill>
                <a:latin typeface="楷体" pitchFamily="49" charset="-122"/>
                <a:ea typeface="楷体" pitchFamily="49" charset="-122"/>
                <a:cs typeface="宋体" charset="-122"/>
              </a:rPr>
              <a:t>佛说，前世五百次回眸，才换来今世的擦肩而过。</a:t>
            </a:r>
            <a:endParaRPr lang="en-US" altLang="zh-CN" sz="2400" dirty="0">
              <a:solidFill>
                <a:schemeClr val="tx2"/>
              </a:solidFill>
              <a:latin typeface="楷体" pitchFamily="49" charset="-122"/>
              <a:ea typeface="楷体" pitchFamily="49" charset="-122"/>
              <a:cs typeface="宋体" charset="-122"/>
            </a:endParaRPr>
          </a:p>
          <a:p>
            <a:pPr>
              <a:lnSpc>
                <a:spcPct val="90000"/>
              </a:lnSpc>
            </a:pPr>
            <a:r>
              <a:rPr lang="zh-CN" altLang="en-US" sz="2400" dirty="0">
                <a:solidFill>
                  <a:schemeClr val="tx2"/>
                </a:solidFill>
                <a:latin typeface="楷体" pitchFamily="49" charset="-122"/>
                <a:ea typeface="楷体" pitchFamily="49" charset="-122"/>
                <a:cs typeface="宋体" charset="-122"/>
              </a:rPr>
              <a:t>遇到有缘的文章，千万不要错过</a:t>
            </a:r>
            <a:r>
              <a:rPr lang="en-US" altLang="zh-CN" sz="2400" dirty="0">
                <a:solidFill>
                  <a:schemeClr val="tx2"/>
                </a:solidFill>
                <a:latin typeface="楷体" pitchFamily="49" charset="-122"/>
                <a:ea typeface="楷体" pitchFamily="49" charset="-122"/>
                <a:cs typeface="宋体" charset="-122"/>
              </a:rPr>
              <a:t>……</a:t>
            </a:r>
          </a:p>
          <a:p>
            <a:pPr>
              <a:lnSpc>
                <a:spcPct val="90000"/>
              </a:lnSpc>
            </a:pPr>
            <a:endParaRPr lang="zh-CN" altLang="en-US" sz="3200" dirty="0">
              <a:solidFill>
                <a:schemeClr val="tx2"/>
              </a:solidFill>
              <a:ea typeface="楷体" pitchFamily="49" charset="-122"/>
              <a:cs typeface="宋体" charset="-122"/>
            </a:endParaRPr>
          </a:p>
        </p:txBody>
      </p:sp>
      <p:pic>
        <p:nvPicPr>
          <p:cNvPr id="6656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4649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9042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7575" y="506413"/>
            <a:ext cx="8074025" cy="836612"/>
          </a:xfrm>
        </p:spPr>
        <p:txBody>
          <a:bodyPr/>
          <a:lstStyle/>
          <a:p>
            <a:r>
              <a:rPr lang="zh-CN" altLang="en-US" dirty="0"/>
              <a:t>登陆</a:t>
            </a:r>
            <a:r>
              <a:rPr lang="zh-CN" altLang="en-US" dirty="0" smtClean="0"/>
              <a:t>后，选择相应文章，点击保存为</a:t>
            </a:r>
            <a:r>
              <a:rPr lang="en-US" altLang="zh-CN" dirty="0" smtClean="0"/>
              <a:t>Endnote Web</a:t>
            </a:r>
            <a:endParaRPr lang="zh-CN" alt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5211" y="1600200"/>
            <a:ext cx="6910929" cy="277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886200"/>
            <a:ext cx="6884772" cy="276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4259565" y="3124200"/>
            <a:ext cx="541035" cy="3790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178157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2056" y="1524000"/>
            <a:ext cx="6460260" cy="4322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zh-CN" altLang="en-US" dirty="0" smtClean="0"/>
              <a:t>分析检索结果</a:t>
            </a:r>
            <a:endParaRPr lang="zh-CN" altLang="en-US" dirty="0"/>
          </a:p>
        </p:txBody>
      </p:sp>
      <p:sp>
        <p:nvSpPr>
          <p:cNvPr id="6" name="矩形 5"/>
          <p:cNvSpPr/>
          <p:nvPr/>
        </p:nvSpPr>
        <p:spPr>
          <a:xfrm>
            <a:off x="1232528" y="2895600"/>
            <a:ext cx="990600"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矩形 6"/>
          <p:cNvSpPr/>
          <p:nvPr/>
        </p:nvSpPr>
        <p:spPr>
          <a:xfrm>
            <a:off x="6858000" y="3124200"/>
            <a:ext cx="990600" cy="1714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标题 1"/>
          <p:cNvSpPr txBox="1">
            <a:spLocks/>
          </p:cNvSpPr>
          <p:nvPr/>
        </p:nvSpPr>
        <p:spPr bwMode="auto">
          <a:xfrm>
            <a:off x="1212056" y="5738884"/>
            <a:ext cx="8153400" cy="546763"/>
          </a:xfrm>
          <a:prstGeom prst="rect">
            <a:avLst/>
          </a:prstGeom>
          <a:noFill/>
          <a:ln>
            <a:noFill/>
          </a:ln>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pPr algn="just"/>
            <a:r>
              <a:rPr lang="en-US" altLang="zh-CN" sz="2000" dirty="0" smtClean="0">
                <a:latin typeface="微软雅黑" pitchFamily="34" charset="-122"/>
                <a:ea typeface="微软雅黑" pitchFamily="34" charset="-122"/>
              </a:rPr>
              <a:t>1981-</a:t>
            </a:r>
            <a:r>
              <a:rPr lang="zh-CN" altLang="en-US" sz="2000" dirty="0" smtClean="0">
                <a:latin typeface="微软雅黑" pitchFamily="34" charset="-122"/>
                <a:ea typeface="微软雅黑" pitchFamily="34" charset="-122"/>
              </a:rPr>
              <a:t>今</a:t>
            </a:r>
            <a:r>
              <a:rPr lang="zh-CN" altLang="en-US" sz="2000" dirty="0">
                <a:latin typeface="微软雅黑" pitchFamily="34" charset="-122"/>
                <a:ea typeface="微软雅黑" pitchFamily="34" charset="-122"/>
              </a:rPr>
              <a:t>，</a:t>
            </a:r>
            <a:r>
              <a:rPr lang="zh-CN" altLang="en-US" sz="2000" dirty="0" smtClean="0">
                <a:latin typeface="微软雅黑" pitchFamily="34" charset="-122"/>
                <a:ea typeface="微软雅黑" pitchFamily="34" charset="-122"/>
              </a:rPr>
              <a:t>曲阜师范大学发表</a:t>
            </a:r>
            <a:r>
              <a:rPr lang="zh-CN" altLang="en-US" sz="2000" dirty="0" smtClean="0">
                <a:latin typeface="微软雅黑" pitchFamily="34" charset="-122"/>
                <a:ea typeface="微软雅黑" pitchFamily="34" charset="-122"/>
              </a:rPr>
              <a:t>的论文中有</a:t>
            </a:r>
            <a:r>
              <a:rPr lang="zh-CN" altLang="en-US" sz="2000" dirty="0" smtClean="0">
                <a:latin typeface="微软雅黑" pitchFamily="34" charset="-122"/>
                <a:ea typeface="微软雅黑" pitchFamily="34" charset="-122"/>
              </a:rPr>
              <a:t>近</a:t>
            </a:r>
            <a:r>
              <a:rPr lang="en-US" altLang="zh-CN" sz="2000" dirty="0" smtClean="0">
                <a:latin typeface="微软雅黑" pitchFamily="34" charset="-122"/>
                <a:ea typeface="微软雅黑" pitchFamily="34" charset="-122"/>
              </a:rPr>
              <a:t>2461</a:t>
            </a:r>
            <a:r>
              <a:rPr lang="zh-CN" altLang="en-US" sz="2000" dirty="0" smtClean="0">
                <a:latin typeface="微软雅黑" pitchFamily="34" charset="-122"/>
                <a:ea typeface="微软雅黑" pitchFamily="34" charset="-122"/>
              </a:rPr>
              <a:t>篇</a:t>
            </a:r>
            <a:r>
              <a:rPr lang="zh-CN" altLang="en-US" sz="2000" dirty="0" smtClean="0">
                <a:latin typeface="微软雅黑" pitchFamily="34" charset="-122"/>
                <a:ea typeface="微软雅黑" pitchFamily="34" charset="-122"/>
              </a:rPr>
              <a:t>被</a:t>
            </a:r>
            <a:r>
              <a:rPr lang="en-US" altLang="zh-CN" sz="2000" dirty="0" smtClean="0">
                <a:latin typeface="微软雅黑" pitchFamily="34" charset="-122"/>
                <a:ea typeface="微软雅黑" pitchFamily="34" charset="-122"/>
              </a:rPr>
              <a:t>SCI</a:t>
            </a:r>
            <a:r>
              <a:rPr lang="zh-CN" altLang="en-US" sz="2000" dirty="0" smtClean="0">
                <a:latin typeface="微软雅黑" pitchFamily="34" charset="-122"/>
                <a:ea typeface="微软雅黑" pitchFamily="34" charset="-122"/>
              </a:rPr>
              <a:t>收录</a:t>
            </a:r>
            <a:endParaRPr lang="zh-CN" altLang="en-US" sz="2000" dirty="0">
              <a:latin typeface="微软雅黑" pitchFamily="34" charset="-122"/>
              <a:ea typeface="微软雅黑" pitchFamily="34" charset="-122"/>
            </a:endParaRPr>
          </a:p>
        </p:txBody>
      </p:sp>
    </p:spTree>
    <p:extLst>
      <p:ext uri="{BB962C8B-B14F-4D97-AF65-F5344CB8AC3E}">
        <p14:creationId xmlns:p14="http://schemas.microsoft.com/office/powerpoint/2010/main" val="24231910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a:t>
            </a:r>
            <a:r>
              <a:rPr lang="zh-CN" altLang="en-US" dirty="0" smtClean="0"/>
              <a:t>的</a:t>
            </a:r>
            <a:r>
              <a:rPr lang="en-US" altLang="zh-CN" dirty="0" smtClean="0"/>
              <a:t>Endnote Web</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600200"/>
            <a:ext cx="7086600" cy="452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628900" y="3537998"/>
            <a:ext cx="190500" cy="3267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4343400" y="18288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1286646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690" y="304800"/>
            <a:ext cx="7193852" cy="6470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4041616" y="762000"/>
            <a:ext cx="7369175" cy="836612"/>
          </a:xfrm>
        </p:spPr>
        <p:txBody>
          <a:bodyPr/>
          <a:lstStyle/>
          <a:p>
            <a:r>
              <a:rPr lang="zh-CN" altLang="en-US" dirty="0"/>
              <a:t>初</a:t>
            </a:r>
            <a:r>
              <a:rPr lang="zh-CN" altLang="en-US" dirty="0" smtClean="0"/>
              <a:t>识</a:t>
            </a:r>
            <a:r>
              <a:rPr lang="en-US" altLang="zh-CN" dirty="0" smtClean="0"/>
              <a:t>Endnote Web</a:t>
            </a:r>
            <a:endParaRPr lang="zh-CN" altLang="en-US" dirty="0"/>
          </a:p>
        </p:txBody>
      </p:sp>
      <p:sp>
        <p:nvSpPr>
          <p:cNvPr id="3" name="Rectangle 5"/>
          <p:cNvSpPr/>
          <p:nvPr/>
        </p:nvSpPr>
        <p:spPr>
          <a:xfrm>
            <a:off x="4041616" y="4648200"/>
            <a:ext cx="281638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28901406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Word</a:t>
            </a:r>
            <a:r>
              <a:rPr lang="zh-CN" altLang="en-US" dirty="0" smtClean="0"/>
              <a:t>插件实现核心应用</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600200"/>
            <a:ext cx="8036573" cy="449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1225232" y="3124200"/>
            <a:ext cx="984568" cy="381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405489193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702" y="1600200"/>
            <a:ext cx="8445499"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p:txBody>
          <a:bodyPr/>
          <a:lstStyle/>
          <a:p>
            <a:r>
              <a:rPr lang="en-US" altLang="zh-CN" dirty="0" smtClean="0"/>
              <a:t>Endnote Web</a:t>
            </a:r>
            <a:r>
              <a:rPr lang="zh-CN" altLang="en-US" dirty="0" smtClean="0"/>
              <a:t>生成参考文献指南</a:t>
            </a:r>
            <a:endParaRPr lang="zh-CN" altLang="en-US" dirty="0"/>
          </a:p>
        </p:txBody>
      </p:sp>
      <p:sp>
        <p:nvSpPr>
          <p:cNvPr id="4" name="Rectangle 5"/>
          <p:cNvSpPr/>
          <p:nvPr/>
        </p:nvSpPr>
        <p:spPr>
          <a:xfrm>
            <a:off x="3023472" y="1600200"/>
            <a:ext cx="7620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333702" y="1752600"/>
            <a:ext cx="504498"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74454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Endnote Web</a:t>
            </a:r>
            <a:r>
              <a:rPr lang="zh-CN" altLang="en-US" dirty="0"/>
              <a:t>生成参考文献指南</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 y="1508234"/>
            <a:ext cx="7239000" cy="533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5715000" y="6172200"/>
            <a:ext cx="838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61994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Endnote Web</a:t>
            </a:r>
            <a:r>
              <a:rPr lang="zh-CN" altLang="en-US" dirty="0"/>
              <a:t>生成参考文献指南</a:t>
            </a: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41" y="1524000"/>
            <a:ext cx="9008928" cy="465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1447800" y="1676400"/>
            <a:ext cx="1676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Rectangle 5"/>
          <p:cNvSpPr/>
          <p:nvPr/>
        </p:nvSpPr>
        <p:spPr>
          <a:xfrm>
            <a:off x="2506716" y="4495800"/>
            <a:ext cx="4046483" cy="1371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01482518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Endnote Web</a:t>
            </a:r>
            <a:r>
              <a:rPr lang="zh-CN" altLang="en-US" dirty="0"/>
              <a:t>生成参考文献指南</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600200"/>
            <a:ext cx="8863013" cy="4558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1600200" y="1713186"/>
            <a:ext cx="1524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3509857079"/>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3124200"/>
            <a:ext cx="8452822" cy="3638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标题 1"/>
          <p:cNvSpPr>
            <a:spLocks noGrp="1"/>
          </p:cNvSpPr>
          <p:nvPr>
            <p:ph type="title"/>
          </p:nvPr>
        </p:nvSpPr>
        <p:spPr>
          <a:xfrm>
            <a:off x="917575" y="506413"/>
            <a:ext cx="7784991" cy="836612"/>
          </a:xfrm>
        </p:spPr>
        <p:txBody>
          <a:bodyPr/>
          <a:lstStyle/>
          <a:p>
            <a:r>
              <a:rPr lang="zh-CN" altLang="en-US" dirty="0" smtClean="0"/>
              <a:t>将其他数据库中的文献记录导入到</a:t>
            </a:r>
            <a:r>
              <a:rPr lang="en-US" altLang="zh-CN" dirty="0" smtClean="0"/>
              <a:t>Endnote Web</a:t>
            </a:r>
            <a:endParaRPr lang="zh-CN" alt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661" y="1524000"/>
            <a:ext cx="8806867" cy="3790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1143000" y="5638800"/>
            <a:ext cx="1524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27599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如何使用</a:t>
            </a:r>
            <a:r>
              <a:rPr lang="en-US" altLang="zh-CN" dirty="0" smtClean="0"/>
              <a:t>Journal Citation Report</a:t>
            </a:r>
            <a:r>
              <a:rPr lang="zh-CN" altLang="en-US" dirty="0" smtClean="0"/>
              <a:t>选择期刊投稿</a:t>
            </a:r>
            <a:endParaRPr lang="zh-CN" altLang="en-US" dirty="0"/>
          </a:p>
        </p:txBody>
      </p:sp>
      <p:grpSp>
        <p:nvGrpSpPr>
          <p:cNvPr id="3" name="Group 4"/>
          <p:cNvGrpSpPr>
            <a:grpSpLocks/>
          </p:cNvGrpSpPr>
          <p:nvPr/>
        </p:nvGrpSpPr>
        <p:grpSpPr bwMode="auto">
          <a:xfrm>
            <a:off x="2895600" y="2209800"/>
            <a:ext cx="4595921" cy="3810000"/>
            <a:chOff x="0" y="0"/>
            <a:chExt cx="4967" cy="4320"/>
          </a:xfrm>
        </p:grpSpPr>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l="24010"/>
            <a:stretch>
              <a:fillRect/>
            </a:stretch>
          </p:blipFill>
          <p:spPr bwMode="auto">
            <a:xfrm>
              <a:off x="0" y="0"/>
              <a:ext cx="4921" cy="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p:cNvSpPr>
              <a:spLocks noChangeArrowheads="1"/>
            </p:cNvSpPr>
            <p:nvPr/>
          </p:nvSpPr>
          <p:spPr bwMode="auto">
            <a:xfrm rot="10800000">
              <a:off x="341" y="0"/>
              <a:ext cx="4626" cy="4320"/>
            </a:xfrm>
            <a:prstGeom prst="rect">
              <a:avLst/>
            </a:prstGeom>
            <a:gradFill rotWithShape="1">
              <a:gsLst>
                <a:gs pos="0">
                  <a:schemeClr val="bg1"/>
                </a:gs>
                <a:gs pos="100000">
                  <a:schemeClr val="accent1">
                    <a:alpha val="0"/>
                  </a:scheme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p>
          </p:txBody>
        </p:sp>
      </p:grpSp>
    </p:spTree>
    <p:extLst>
      <p:ext uri="{BB962C8B-B14F-4D97-AF65-F5344CB8AC3E}">
        <p14:creationId xmlns:p14="http://schemas.microsoft.com/office/powerpoint/2010/main" val="7506892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最开始的时候收到期刊的邮件总会很兴奋</a:t>
            </a:r>
            <a:endParaRPr lang="zh-CN" alt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57" y="1981200"/>
            <a:ext cx="8982075" cy="3867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1910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曲阜师范大学</a:t>
            </a:r>
            <a:r>
              <a:rPr lang="en-US" altLang="zh-CN" dirty="0" smtClean="0"/>
              <a:t>SCI</a:t>
            </a:r>
            <a:r>
              <a:rPr lang="zh-CN" altLang="en-US" dirty="0" smtClean="0"/>
              <a:t>论文逐年发表数量</a:t>
            </a:r>
            <a:endParaRPr lang="zh-CN" alt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828800"/>
            <a:ext cx="5762625" cy="385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7184571" y="1657350"/>
            <a:ext cx="1549853" cy="4762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aphicFrame>
        <p:nvGraphicFramePr>
          <p:cNvPr id="5" name="图表 4"/>
          <p:cNvGraphicFramePr>
            <a:graphicFrameLocks/>
          </p:cNvGraphicFramePr>
          <p:nvPr>
            <p:extLst>
              <p:ext uri="{D42A27DB-BD31-4B8C-83A1-F6EECF244321}">
                <p14:modId xmlns:p14="http://schemas.microsoft.com/office/powerpoint/2010/main" val="2606352011"/>
              </p:ext>
            </p:extLst>
          </p:nvPr>
        </p:nvGraphicFramePr>
        <p:xfrm>
          <a:off x="326571" y="1585912"/>
          <a:ext cx="6858000" cy="43434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09390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1" y="1524000"/>
            <a:ext cx="4724400" cy="4114800"/>
          </a:xfrm>
        </p:spPr>
        <p:txBody>
          <a:bodyPr/>
          <a:lstStyle/>
          <a:p>
            <a:r>
              <a:rPr lang="zh-CN" altLang="en-US" dirty="0" smtClean="0"/>
              <a:t>不过有的时候啊，投稿总是被莫名其妙的拒绝掉</a:t>
            </a:r>
            <a:r>
              <a:rPr lang="en-US" altLang="zh-CN" dirty="0" smtClean="0"/>
              <a:t/>
            </a:r>
            <a:br>
              <a:rPr lang="en-US" altLang="zh-CN" dirty="0" smtClean="0"/>
            </a:br>
            <a:r>
              <a:rPr lang="en-US" altLang="zh-CN" dirty="0"/>
              <a:t/>
            </a:r>
            <a:br>
              <a:rPr lang="en-US" altLang="zh-CN" dirty="0"/>
            </a:br>
            <a:r>
              <a:rPr lang="en-US" altLang="zh-CN" dirty="0" smtClean="0"/>
              <a:t/>
            </a:r>
            <a:br>
              <a:rPr lang="en-US" altLang="zh-CN" dirty="0" smtClean="0"/>
            </a:br>
            <a:r>
              <a:rPr lang="en-US" altLang="zh-CN" dirty="0" smtClean="0"/>
              <a:t/>
            </a:r>
            <a:br>
              <a:rPr lang="en-US" altLang="zh-CN" dirty="0" smtClean="0"/>
            </a:br>
            <a:r>
              <a:rPr lang="en-US" altLang="zh-CN" dirty="0"/>
              <a:t/>
            </a:r>
            <a:br>
              <a:rPr lang="en-US" altLang="zh-CN" dirty="0"/>
            </a:br>
            <a:r>
              <a:rPr lang="zh-CN" altLang="en-US" dirty="0" smtClean="0"/>
              <a:t>“您的文章</a:t>
            </a:r>
            <a:r>
              <a:rPr lang="en-US" altLang="zh-CN" dirty="0" smtClean="0"/>
              <a:t>……</a:t>
            </a:r>
            <a:r>
              <a:rPr lang="zh-CN" altLang="en-US" dirty="0" smtClean="0"/>
              <a:t>，但是本刊是</a:t>
            </a:r>
            <a:r>
              <a:rPr lang="en-US" altLang="zh-CN" dirty="0" smtClean="0"/>
              <a:t>……</a:t>
            </a:r>
            <a:r>
              <a:rPr lang="zh-CN" altLang="en-US" dirty="0" smtClean="0"/>
              <a:t>。您文章</a:t>
            </a:r>
            <a:r>
              <a:rPr lang="zh-CN" altLang="en-US" dirty="0"/>
              <a:t>中的</a:t>
            </a:r>
            <a:r>
              <a:rPr lang="en-US" altLang="zh-CN" dirty="0" err="1" smtClean="0"/>
              <a:t>xxxx</a:t>
            </a:r>
            <a:r>
              <a:rPr lang="zh-CN" altLang="en-US" dirty="0" smtClean="0"/>
              <a:t>是非常非常出色的</a:t>
            </a:r>
            <a:r>
              <a:rPr lang="en-US" altLang="zh-CN" dirty="0" smtClean="0"/>
              <a:t>……</a:t>
            </a:r>
            <a:r>
              <a:rPr lang="zh-CN" altLang="en-US" dirty="0" smtClean="0"/>
              <a:t>”</a:t>
            </a:r>
            <a:endParaRPr lang="zh-CN" altLang="en-US" dirty="0"/>
          </a:p>
        </p:txBody>
      </p:sp>
      <p:pic>
        <p:nvPicPr>
          <p:cNvPr id="2050" name="Picture 2" descr="C:\Download\original_xHpp_39c50000a174118c.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824043" y="304800"/>
            <a:ext cx="1707966" cy="62250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03852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2008114134834969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1106214"/>
            <a:ext cx="5534826" cy="441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solidFill>
            <a:schemeClr val="accent3"/>
          </a:solidFill>
        </p:spPr>
        <p:txBody>
          <a:bodyPr/>
          <a:lstStyle/>
          <a:p>
            <a:r>
              <a:rPr lang="zh-CN" altLang="en-US" dirty="0" smtClean="0"/>
              <a:t>第一种情况，仅仅是因为格式和行文</a:t>
            </a:r>
            <a:endParaRPr lang="zh-CN" altLang="en-US" dirty="0"/>
          </a:p>
        </p:txBody>
      </p:sp>
    </p:spTree>
    <p:extLst>
      <p:ext uri="{BB962C8B-B14F-4D97-AF65-F5344CB8AC3E}">
        <p14:creationId xmlns:p14="http://schemas.microsoft.com/office/powerpoint/2010/main" val="126281817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第二种情况，就是真正的和他认为的读者群体关注度有所偏差</a:t>
            </a:r>
            <a:endParaRPr lang="zh-CN" alt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600200"/>
            <a:ext cx="8196262" cy="4523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5684678" y="4114800"/>
            <a:ext cx="2816384"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3038857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进入</a:t>
            </a:r>
            <a:r>
              <a:rPr lang="en-US" altLang="zh-CN" dirty="0" smtClean="0"/>
              <a:t>JCR</a:t>
            </a:r>
            <a:r>
              <a:rPr lang="zh-CN" altLang="en-US" dirty="0" smtClean="0"/>
              <a:t>方法</a:t>
            </a:r>
            <a:r>
              <a:rPr lang="en-US" altLang="zh-CN" dirty="0" smtClean="0"/>
              <a:t>1</a:t>
            </a:r>
            <a:endParaRPr lang="zh-CN" alt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447800"/>
            <a:ext cx="8164735" cy="4751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762000" y="2590800"/>
            <a:ext cx="12192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Rectangle 5"/>
          <p:cNvSpPr/>
          <p:nvPr/>
        </p:nvSpPr>
        <p:spPr>
          <a:xfrm>
            <a:off x="3276600" y="2133600"/>
            <a:ext cx="685800"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1237358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799" y="152401"/>
            <a:ext cx="5714005" cy="653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5867400" y="3962400"/>
            <a:ext cx="1524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标题 1"/>
          <p:cNvSpPr txBox="1">
            <a:spLocks/>
          </p:cNvSpPr>
          <p:nvPr/>
        </p:nvSpPr>
        <p:spPr bwMode="auto">
          <a:xfrm>
            <a:off x="4495801" y="4572000"/>
            <a:ext cx="2590800"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t>进入</a:t>
            </a:r>
            <a:r>
              <a:rPr lang="en-US" altLang="zh-CN" dirty="0" smtClean="0"/>
              <a:t>JCR</a:t>
            </a:r>
            <a:r>
              <a:rPr lang="zh-CN" altLang="en-US" dirty="0" smtClean="0"/>
              <a:t>方法</a:t>
            </a:r>
            <a:r>
              <a:rPr lang="en-US" altLang="zh-CN" dirty="0"/>
              <a:t>2</a:t>
            </a:r>
            <a:endParaRPr lang="zh-CN" altLang="en-US" dirty="0"/>
          </a:p>
        </p:txBody>
      </p:sp>
    </p:spTree>
    <p:extLst>
      <p:ext uri="{BB962C8B-B14F-4D97-AF65-F5344CB8AC3E}">
        <p14:creationId xmlns:p14="http://schemas.microsoft.com/office/powerpoint/2010/main" val="367633056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Impact Factor</a:t>
            </a:r>
            <a:r>
              <a:rPr lang="zh-CN" altLang="en-US" dirty="0" smtClean="0"/>
              <a:t>（期刊</a:t>
            </a:r>
            <a:r>
              <a:rPr lang="zh-CN" altLang="en-US" dirty="0"/>
              <a:t>影响</a:t>
            </a:r>
            <a:r>
              <a:rPr lang="zh-CN" altLang="en-US" dirty="0" smtClean="0"/>
              <a:t>因子）逐年变化趋势</a:t>
            </a:r>
            <a:endParaRPr lang="zh-CN"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10" y="1752600"/>
            <a:ext cx="9160912"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914400" y="22860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74216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期刊的全纪录界面</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72" y="1676400"/>
            <a:ext cx="8991600" cy="431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1143000" y="4495800"/>
            <a:ext cx="1524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6" name="标题 1"/>
          <p:cNvSpPr txBox="1">
            <a:spLocks/>
          </p:cNvSpPr>
          <p:nvPr/>
        </p:nvSpPr>
        <p:spPr bwMode="auto">
          <a:xfrm>
            <a:off x="2819401" y="4382294"/>
            <a:ext cx="2133600" cy="41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1800" dirty="0" smtClean="0">
                <a:latin typeface="微软雅黑" pitchFamily="34" charset="-122"/>
                <a:ea typeface="微软雅黑" pitchFamily="34" charset="-122"/>
              </a:rPr>
              <a:t>每年出版数量</a:t>
            </a:r>
            <a:endParaRPr lang="zh-CN" altLang="en-US" sz="1800" dirty="0">
              <a:latin typeface="微软雅黑" pitchFamily="34" charset="-122"/>
              <a:ea typeface="微软雅黑" pitchFamily="34" charset="-122"/>
            </a:endParaRPr>
          </a:p>
        </p:txBody>
      </p:sp>
      <p:sp>
        <p:nvSpPr>
          <p:cNvPr id="7" name="Rectangle 5"/>
          <p:cNvSpPr/>
          <p:nvPr/>
        </p:nvSpPr>
        <p:spPr>
          <a:xfrm>
            <a:off x="2790496" y="3429000"/>
            <a:ext cx="1855075"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8" name="标题 1"/>
          <p:cNvSpPr txBox="1">
            <a:spLocks/>
          </p:cNvSpPr>
          <p:nvPr/>
        </p:nvSpPr>
        <p:spPr bwMode="auto">
          <a:xfrm>
            <a:off x="861849" y="3466840"/>
            <a:ext cx="1897116" cy="41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1800" dirty="0" smtClean="0">
                <a:latin typeface="微软雅黑" pitchFamily="34" charset="-122"/>
                <a:ea typeface="微软雅黑" pitchFamily="34" charset="-122"/>
              </a:rPr>
              <a:t>期刊之间的引用</a:t>
            </a:r>
            <a:endParaRPr lang="en-US" altLang="zh-CN" sz="1800" dirty="0" smtClean="0">
              <a:latin typeface="微软雅黑" pitchFamily="34" charset="-122"/>
              <a:ea typeface="微软雅黑" pitchFamily="34" charset="-122"/>
            </a:endParaRPr>
          </a:p>
          <a:p>
            <a:r>
              <a:rPr lang="zh-CN" altLang="en-US" sz="1800" dirty="0" smtClean="0">
                <a:latin typeface="微软雅黑" pitchFamily="34" charset="-122"/>
                <a:ea typeface="微软雅黑" pitchFamily="34" charset="-122"/>
              </a:rPr>
              <a:t>和被引用关系</a:t>
            </a:r>
            <a:endParaRPr lang="zh-CN" altLang="en-US" sz="1800" dirty="0">
              <a:latin typeface="微软雅黑" pitchFamily="34" charset="-122"/>
              <a:ea typeface="微软雅黑" pitchFamily="34" charset="-122"/>
            </a:endParaRPr>
          </a:p>
        </p:txBody>
      </p:sp>
      <p:sp>
        <p:nvSpPr>
          <p:cNvPr id="9" name="Rectangle 5"/>
          <p:cNvSpPr/>
          <p:nvPr/>
        </p:nvSpPr>
        <p:spPr>
          <a:xfrm>
            <a:off x="5715001" y="3466840"/>
            <a:ext cx="762000" cy="2669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0" name="标题 1"/>
          <p:cNvSpPr txBox="1">
            <a:spLocks/>
          </p:cNvSpPr>
          <p:nvPr/>
        </p:nvSpPr>
        <p:spPr bwMode="auto">
          <a:xfrm>
            <a:off x="6629400" y="3372247"/>
            <a:ext cx="2133600" cy="418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sz="1800" dirty="0">
                <a:latin typeface="微软雅黑" pitchFamily="34" charset="-122"/>
                <a:ea typeface="微软雅黑" pitchFamily="34" charset="-122"/>
              </a:rPr>
              <a:t>相关期刊</a:t>
            </a:r>
          </a:p>
        </p:txBody>
      </p:sp>
    </p:spTree>
    <p:extLst>
      <p:ext uri="{BB962C8B-B14F-4D97-AF65-F5344CB8AC3E}">
        <p14:creationId xmlns:p14="http://schemas.microsoft.com/office/powerpoint/2010/main" val="1797469999"/>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按照相关性将期刊排序</a:t>
            </a:r>
            <a:endParaRPr lang="zh-CN" altLang="en-US"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453055"/>
            <a:ext cx="6477000" cy="4964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5"/>
          <p:cNvSpPr/>
          <p:nvPr/>
        </p:nvSpPr>
        <p:spPr>
          <a:xfrm>
            <a:off x="1676400" y="24384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176058273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期刊的全纪录界面</a:t>
            </a:r>
            <a:endParaRPr lang="zh-CN"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772" y="1676400"/>
            <a:ext cx="8991600" cy="4317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5"/>
          <p:cNvSpPr/>
          <p:nvPr/>
        </p:nvSpPr>
        <p:spPr>
          <a:xfrm>
            <a:off x="381000" y="5105400"/>
            <a:ext cx="6096000" cy="8885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9400" y="2590799"/>
            <a:ext cx="5943600" cy="199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5"/>
          <p:cNvSpPr/>
          <p:nvPr/>
        </p:nvSpPr>
        <p:spPr>
          <a:xfrm>
            <a:off x="7619999" y="3586160"/>
            <a:ext cx="762001" cy="9953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Tree>
    <p:extLst>
      <p:ext uri="{BB962C8B-B14F-4D97-AF65-F5344CB8AC3E}">
        <p14:creationId xmlns:p14="http://schemas.microsoft.com/office/powerpoint/2010/main" val="89562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查看有关学科“外周血管疾病”的期刊</a:t>
            </a:r>
            <a:endParaRPr lang="zh-CN" altLang="en-US"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1417019"/>
            <a:ext cx="5943600" cy="5393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5"/>
          <p:cNvSpPr/>
          <p:nvPr/>
        </p:nvSpPr>
        <p:spPr>
          <a:xfrm>
            <a:off x="2667000" y="2133600"/>
            <a:ext cx="12954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标题 1"/>
          <p:cNvSpPr txBox="1">
            <a:spLocks/>
          </p:cNvSpPr>
          <p:nvPr/>
        </p:nvSpPr>
        <p:spPr bwMode="auto">
          <a:xfrm>
            <a:off x="380999" y="1448594"/>
            <a:ext cx="1905001" cy="1370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Arial" charset="0"/>
              </a:defRPr>
            </a:lvl2pPr>
            <a:lvl3pPr algn="l" rtl="0" eaLnBrk="0" fontAlgn="base" hangingPunct="0">
              <a:lnSpc>
                <a:spcPct val="90000"/>
              </a:lnSpc>
              <a:spcBef>
                <a:spcPct val="0"/>
              </a:spcBef>
              <a:spcAft>
                <a:spcPct val="0"/>
              </a:spcAft>
              <a:defRPr sz="2800">
                <a:solidFill>
                  <a:schemeClr val="tx2"/>
                </a:solidFill>
                <a:latin typeface="Arial" charset="0"/>
              </a:defRPr>
            </a:lvl3pPr>
            <a:lvl4pPr algn="l" rtl="0" eaLnBrk="0" fontAlgn="base" hangingPunct="0">
              <a:lnSpc>
                <a:spcPct val="90000"/>
              </a:lnSpc>
              <a:spcBef>
                <a:spcPct val="0"/>
              </a:spcBef>
              <a:spcAft>
                <a:spcPct val="0"/>
              </a:spcAft>
              <a:defRPr sz="2800">
                <a:solidFill>
                  <a:schemeClr val="tx2"/>
                </a:solidFill>
                <a:latin typeface="Arial" charset="0"/>
              </a:defRPr>
            </a:lvl4pPr>
            <a:lvl5pPr algn="l" rtl="0" eaLnBrk="0" fontAlgn="base" hangingPunct="0">
              <a:lnSpc>
                <a:spcPct val="90000"/>
              </a:lnSpc>
              <a:spcBef>
                <a:spcPct val="0"/>
              </a:spcBef>
              <a:spcAft>
                <a:spcPct val="0"/>
              </a:spcAft>
              <a:defRPr sz="2800">
                <a:solidFill>
                  <a:schemeClr val="tx2"/>
                </a:solidFill>
                <a:latin typeface="Arial" charset="0"/>
              </a:defRPr>
            </a:lvl5pPr>
            <a:lvl6pPr marL="457200" algn="l" rtl="0" eaLnBrk="1" fontAlgn="base" hangingPunct="1">
              <a:lnSpc>
                <a:spcPct val="90000"/>
              </a:lnSpc>
              <a:spcBef>
                <a:spcPct val="0"/>
              </a:spcBef>
              <a:spcAft>
                <a:spcPct val="0"/>
              </a:spcAft>
              <a:defRPr sz="2800">
                <a:solidFill>
                  <a:schemeClr val="tx2"/>
                </a:solidFill>
                <a:latin typeface="Arial" charset="0"/>
              </a:defRPr>
            </a:lvl6pPr>
            <a:lvl7pPr marL="914400" algn="l" rtl="0" eaLnBrk="1" fontAlgn="base" hangingPunct="1">
              <a:lnSpc>
                <a:spcPct val="90000"/>
              </a:lnSpc>
              <a:spcBef>
                <a:spcPct val="0"/>
              </a:spcBef>
              <a:spcAft>
                <a:spcPct val="0"/>
              </a:spcAft>
              <a:defRPr sz="2800">
                <a:solidFill>
                  <a:schemeClr val="tx2"/>
                </a:solidFill>
                <a:latin typeface="Arial" charset="0"/>
              </a:defRPr>
            </a:lvl7pPr>
            <a:lvl8pPr marL="1371600" algn="l" rtl="0" eaLnBrk="1" fontAlgn="base" hangingPunct="1">
              <a:lnSpc>
                <a:spcPct val="90000"/>
              </a:lnSpc>
              <a:spcBef>
                <a:spcPct val="0"/>
              </a:spcBef>
              <a:spcAft>
                <a:spcPct val="0"/>
              </a:spcAft>
              <a:defRPr sz="2800">
                <a:solidFill>
                  <a:schemeClr val="tx2"/>
                </a:solidFill>
                <a:latin typeface="Arial" charset="0"/>
              </a:defRPr>
            </a:lvl8pPr>
            <a:lvl9pPr marL="1828800" algn="l" rtl="0" eaLnBrk="1" fontAlgn="base" hangingPunct="1">
              <a:lnSpc>
                <a:spcPct val="90000"/>
              </a:lnSpc>
              <a:spcBef>
                <a:spcPct val="0"/>
              </a:spcBef>
              <a:spcAft>
                <a:spcPct val="0"/>
              </a:spcAft>
              <a:defRPr sz="2800">
                <a:solidFill>
                  <a:schemeClr val="tx2"/>
                </a:solidFill>
                <a:latin typeface="Arial" charset="0"/>
              </a:defRPr>
            </a:lvl9pPr>
          </a:lstStyle>
          <a:p>
            <a:r>
              <a:rPr lang="zh-CN" altLang="en-US" dirty="0" smtClean="0">
                <a:latin typeface="微软雅黑" pitchFamily="34" charset="-122"/>
                <a:ea typeface="微软雅黑" pitchFamily="34" charset="-122"/>
              </a:rPr>
              <a:t>按照</a:t>
            </a:r>
            <a:r>
              <a:rPr lang="en-US" altLang="zh-CN" dirty="0" smtClean="0">
                <a:latin typeface="微软雅黑" pitchFamily="34" charset="-122"/>
                <a:ea typeface="微软雅黑" pitchFamily="34" charset="-122"/>
              </a:rPr>
              <a:t>IF</a:t>
            </a:r>
            <a:r>
              <a:rPr lang="zh-CN" altLang="en-US" dirty="0" smtClean="0">
                <a:latin typeface="微软雅黑" pitchFamily="34" charset="-122"/>
                <a:ea typeface="微软雅黑" pitchFamily="34" charset="-122"/>
              </a:rPr>
              <a:t>由高到低排序</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82904897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_TR_Presentation_External">
  <a:themeElements>
    <a:clrScheme name="tr_presentation_template_05-01-08 1">
      <a:dk1>
        <a:srgbClr val="4B4B4B"/>
      </a:dk1>
      <a:lt1>
        <a:srgbClr val="FFFFFF"/>
      </a:lt1>
      <a:dk2>
        <a:srgbClr val="FF8000"/>
      </a:dk2>
      <a:lt2>
        <a:srgbClr val="A0968C"/>
      </a:lt2>
      <a:accent1>
        <a:srgbClr val="005A84"/>
      </a:accent1>
      <a:accent2>
        <a:srgbClr val="6234A4"/>
      </a:accent2>
      <a:accent3>
        <a:srgbClr val="FFFFFF"/>
      </a:accent3>
      <a:accent4>
        <a:srgbClr val="3F3F3F"/>
      </a:accent4>
      <a:accent5>
        <a:srgbClr val="AAB5C2"/>
      </a:accent5>
      <a:accent6>
        <a:srgbClr val="582E94"/>
      </a:accent6>
      <a:hlink>
        <a:srgbClr val="828282"/>
      </a:hlink>
      <a:folHlink>
        <a:srgbClr val="BABABA"/>
      </a:folHlink>
    </a:clrScheme>
    <a:fontScheme name="tr_presentation_template_05-01-0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r_presentation_template_05-01-08 1">
        <a:dk1>
          <a:srgbClr val="4B4B4B"/>
        </a:dk1>
        <a:lt1>
          <a:srgbClr val="FFFFFF"/>
        </a:lt1>
        <a:dk2>
          <a:srgbClr val="FF8000"/>
        </a:dk2>
        <a:lt2>
          <a:srgbClr val="A0968C"/>
        </a:lt2>
        <a:accent1>
          <a:srgbClr val="005A84"/>
        </a:accent1>
        <a:accent2>
          <a:srgbClr val="6234A4"/>
        </a:accent2>
        <a:accent3>
          <a:srgbClr val="FFFFFF"/>
        </a:accent3>
        <a:accent4>
          <a:srgbClr val="3F3F3F"/>
        </a:accent4>
        <a:accent5>
          <a:srgbClr val="AAB5C2"/>
        </a:accent5>
        <a:accent6>
          <a:srgbClr val="582E94"/>
        </a:accent6>
        <a:hlink>
          <a:srgbClr val="828282"/>
        </a:hlink>
        <a:folHlink>
          <a:srgbClr val="BABABA"/>
        </a:folHlink>
      </a:clrScheme>
      <a:clrMap bg1="lt1" tx1="dk1" bg2="lt2" tx2="dk2" accent1="accent1" accent2="accent2" accent3="accent3" accent4="accent4" accent5="accent5" accent6="accent6" hlink="hlink" folHlink="folHlink"/>
    </a:extraClrScheme>
    <a:extraClrScheme>
      <a:clrScheme name="tr_presentation_template_05-01-08 2">
        <a:dk1>
          <a:srgbClr val="4B4B4B"/>
        </a:dk1>
        <a:lt1>
          <a:srgbClr val="FFFFFF"/>
        </a:lt1>
        <a:dk2>
          <a:srgbClr val="FF8000"/>
        </a:dk2>
        <a:lt2>
          <a:srgbClr val="BABABA"/>
        </a:lt2>
        <a:accent1>
          <a:srgbClr val="78A22F"/>
        </a:accent1>
        <a:accent2>
          <a:srgbClr val="FFB400"/>
        </a:accent2>
        <a:accent3>
          <a:srgbClr val="FFFFFF"/>
        </a:accent3>
        <a:accent4>
          <a:srgbClr val="3F3F3F"/>
        </a:accent4>
        <a:accent5>
          <a:srgbClr val="BECEAD"/>
        </a:accent5>
        <a:accent6>
          <a:srgbClr val="E7A300"/>
        </a:accent6>
        <a:hlink>
          <a:srgbClr val="766C62"/>
        </a:hlink>
        <a:folHlink>
          <a:srgbClr val="A0968C"/>
        </a:folHlink>
      </a:clrScheme>
      <a:clrMap bg1="lt1" tx1="dk1" bg2="lt2" tx2="dk2" accent1="accent1" accent2="accent2" accent3="accent3" accent4="accent4" accent5="accent5" accent6="accent6" hlink="hlink" folHlink="folHlink"/>
    </a:extraClrScheme>
    <a:extraClrScheme>
      <a:clrScheme name="tr_presentation_template_05-01-08 3">
        <a:dk1>
          <a:srgbClr val="4B4B4B"/>
        </a:dk1>
        <a:lt1>
          <a:srgbClr val="FFFFFF"/>
        </a:lt1>
        <a:dk2>
          <a:srgbClr val="FF8000"/>
        </a:dk2>
        <a:lt2>
          <a:srgbClr val="BABABA"/>
        </a:lt2>
        <a:accent1>
          <a:srgbClr val="766C62"/>
        </a:accent1>
        <a:accent2>
          <a:srgbClr val="A0968C"/>
        </a:accent2>
        <a:accent3>
          <a:srgbClr val="FFFFFF"/>
        </a:accent3>
        <a:accent4>
          <a:srgbClr val="3F3F3F"/>
        </a:accent4>
        <a:accent5>
          <a:srgbClr val="BDBAB7"/>
        </a:accent5>
        <a:accent6>
          <a:srgbClr val="91877E"/>
        </a:accent6>
        <a:hlink>
          <a:srgbClr val="0083BF"/>
        </a:hlink>
        <a:folHlink>
          <a:srgbClr val="78A22F"/>
        </a:folHlink>
      </a:clrScheme>
      <a:clrMap bg1="lt1" tx1="dk1" bg2="lt2" tx2="dk2" accent1="accent1" accent2="accent2" accent3="accent3" accent4="accent4" accent5="accent5" accent6="accent6" hlink="hlink" folHlink="folHlink"/>
    </a:extraClrScheme>
    <a:extraClrScheme>
      <a:clrScheme name="tr_presentation_template_05-01-08 4">
        <a:dk1>
          <a:srgbClr val="4B4B4B"/>
        </a:dk1>
        <a:lt1>
          <a:srgbClr val="FFFFFF"/>
        </a:lt1>
        <a:dk2>
          <a:srgbClr val="FF8000"/>
        </a:dk2>
        <a:lt2>
          <a:srgbClr val="A0968C"/>
        </a:lt2>
        <a:accent1>
          <a:srgbClr val="FF8000"/>
        </a:accent1>
        <a:accent2>
          <a:srgbClr val="DC0A0A"/>
        </a:accent2>
        <a:accent3>
          <a:srgbClr val="FFFFFF"/>
        </a:accent3>
        <a:accent4>
          <a:srgbClr val="3F3F3F"/>
        </a:accent4>
        <a:accent5>
          <a:srgbClr val="FFC0AA"/>
        </a:accent5>
        <a:accent6>
          <a:srgbClr val="C70808"/>
        </a:accent6>
        <a:hlink>
          <a:srgbClr val="766C62"/>
        </a:hlink>
        <a:folHlink>
          <a:srgbClr val="A0968C"/>
        </a:folHlink>
      </a:clrScheme>
      <a:clrMap bg1="lt1" tx1="dk1" bg2="lt2" tx2="dk2" accent1="accent1" accent2="accent2" accent3="accent3" accent4="accent4" accent5="accent5" accent6="accent6" hlink="hlink" folHlink="folHlink"/>
    </a:extraClrScheme>
    <a:extraClrScheme>
      <a:clrScheme name="tr_presentation_template_05-01-08 5">
        <a:dk1>
          <a:srgbClr val="A0968C"/>
        </a:dk1>
        <a:lt1>
          <a:srgbClr val="FFFFFF"/>
        </a:lt1>
        <a:dk2>
          <a:srgbClr val="5F5F5F"/>
        </a:dk2>
        <a:lt2>
          <a:srgbClr val="FFFFFF"/>
        </a:lt2>
        <a:accent1>
          <a:srgbClr val="005A84"/>
        </a:accent1>
        <a:accent2>
          <a:srgbClr val="6234A4"/>
        </a:accent2>
        <a:accent3>
          <a:srgbClr val="B6B6B6"/>
        </a:accent3>
        <a:accent4>
          <a:srgbClr val="DADADA"/>
        </a:accent4>
        <a:accent5>
          <a:srgbClr val="AAB5C2"/>
        </a:accent5>
        <a:accent6>
          <a:srgbClr val="582E94"/>
        </a:accent6>
        <a:hlink>
          <a:srgbClr val="828282"/>
        </a:hlink>
        <a:folHlink>
          <a:srgbClr val="BABABA"/>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Template_TR_Presentation_External</Template>
  <TotalTime>2142</TotalTime>
  <Words>4175</Words>
  <Application>Microsoft Office PowerPoint</Application>
  <PresentationFormat>全屏显示(4:3)</PresentationFormat>
  <Paragraphs>456</Paragraphs>
  <Slides>113</Slides>
  <Notes>28</Notes>
  <HiddenSlides>0</HiddenSlides>
  <MMClips>0</MMClips>
  <ScaleCrop>false</ScaleCrop>
  <HeadingPairs>
    <vt:vector size="4" baseType="variant">
      <vt:variant>
        <vt:lpstr>主题</vt:lpstr>
      </vt:variant>
      <vt:variant>
        <vt:i4>1</vt:i4>
      </vt:variant>
      <vt:variant>
        <vt:lpstr>幻灯片标题</vt:lpstr>
      </vt:variant>
      <vt:variant>
        <vt:i4>113</vt:i4>
      </vt:variant>
    </vt:vector>
  </HeadingPairs>
  <TitlesOfParts>
    <vt:vector size="114" baseType="lpstr">
      <vt:lpstr>Template_TR_Presentation_External</vt:lpstr>
      <vt:lpstr>Web of Science助您走出科研制胜一步</vt:lpstr>
      <vt:lpstr>SCI(Science Citation Index)的前世今生</vt:lpstr>
      <vt:lpstr>几经风雨，几经变迁</vt:lpstr>
      <vt:lpstr>www.webofknowledge.com</vt:lpstr>
      <vt:lpstr>Question1</vt:lpstr>
      <vt:lpstr>曲阜师范大学SCI论文总数/创建引文报告</vt:lpstr>
      <vt:lpstr>PowerPoint 演示文稿</vt:lpstr>
      <vt:lpstr>分析检索结果</vt:lpstr>
      <vt:lpstr>曲阜师范大学SCI论文逐年发表数量</vt:lpstr>
      <vt:lpstr>与曲阜师范大学合作发表论文的国家和地区</vt:lpstr>
      <vt:lpstr>与曲阜师范大学合作发表论文的科研机构</vt:lpstr>
      <vt:lpstr>曲阜师范大学发表论文的主要资助基金</vt:lpstr>
      <vt:lpstr>曲阜师范大学学术论文发表较多的期刊</vt:lpstr>
      <vt:lpstr>曲阜师范大学发表论文较多的科研领域</vt:lpstr>
      <vt:lpstr>曲阜师范大学发文量较高的科研人员</vt:lpstr>
      <vt:lpstr>Question 2</vt:lpstr>
      <vt:lpstr>引用尤进茂老师在曲阜师范大学科研成果的论文主要发表在以下期刊：</vt:lpstr>
      <vt:lpstr>Question 3</vt:lpstr>
      <vt:lpstr>慕尼黑大学科研论文主要基金资助机构</vt:lpstr>
      <vt:lpstr>德国科学基金会</vt:lpstr>
      <vt:lpstr>瑞士国家科学基金会</vt:lpstr>
      <vt:lpstr>Question 4</vt:lpstr>
      <vt:lpstr>PowerPoint 演示文稿</vt:lpstr>
      <vt:lpstr>对于专业性很强的领域，国外也有很多基金</vt:lpstr>
      <vt:lpstr>Question 5</vt:lpstr>
      <vt:lpstr>如果随便找一篇文献就读，结果也许是这样</vt:lpstr>
      <vt:lpstr>硕博士生开题选题小故事之——肥胖症</vt:lpstr>
      <vt:lpstr>www.webofknowledge.com，输入关键词</vt:lpstr>
      <vt:lpstr>检索结果较多，先看哪些？重点看哪些？</vt:lpstr>
      <vt:lpstr>PowerPoint 演示文稿</vt:lpstr>
      <vt:lpstr>近年来，xxx越来越受到关注/xxx问题愈发严峻/一些报告指出……</vt:lpstr>
      <vt:lpstr>作者检索：发文量大的科研人员</vt:lpstr>
      <vt:lpstr>国家和地区检索：</vt:lpstr>
      <vt:lpstr>文章类型检索：除了Article和Review之外，还有Book</vt:lpstr>
      <vt:lpstr>相对于Article，书籍内容更全面系统</vt:lpstr>
      <vt:lpstr>科研基金检索：</vt:lpstr>
      <vt:lpstr>语言检索：</vt:lpstr>
      <vt:lpstr>科研机构检索：为科研合作、学术交流作参考</vt:lpstr>
      <vt:lpstr>期刊检索：</vt:lpstr>
      <vt:lpstr>研究领域检索：</vt:lpstr>
      <vt:lpstr>对一个研究领域有了初步印象之后，重点看一下核心科研人员写的review</vt:lpstr>
      <vt:lpstr>对于热门的研究课题，即使仅仅然Review数量依然很多</vt:lpstr>
      <vt:lpstr>再次按照作者检索，可以看到刚才发文量较多的作者都在其中</vt:lpstr>
      <vt:lpstr>创建引文报告：从引用关系探索课题发展</vt:lpstr>
      <vt:lpstr>引用次数较高的论文</vt:lpstr>
      <vt:lpstr>全记录界面</vt:lpstr>
      <vt:lpstr>查看引用文献，再次创建引文报告</vt:lpstr>
      <vt:lpstr>分析施引文献，得到热点研究方向一： 肥胖症与心血管疾病</vt:lpstr>
      <vt:lpstr>用同样的方法分析Bray另一篇高被引综述 热点研究方向二：肥胖症与食物摄取和能量转化</vt:lpstr>
      <vt:lpstr>热点方向三：肥胖症与手术治疗</vt:lpstr>
      <vt:lpstr>不同作者对相关领域的研究方向也存在很大差异 热点方向四：肥胖症与脂肪组织和肾素-血管紧张素系统</vt:lpstr>
      <vt:lpstr>热点方向五：肥胖症与代谢综合征</vt:lpstr>
      <vt:lpstr>关注名家新的热点文章，寻找领域新风向 热点研究方向六：肥胖症与含糖饮料</vt:lpstr>
      <vt:lpstr>额外信息处理：肥胖与基因图谱 原作者几乎每年一篇，建议可以作为补充了解，添加在Introduction或者discussion里面，让文章更加丰满</vt:lpstr>
      <vt:lpstr>在明确了大致的研究方向之后，再更换主题词进行第二轮搜索</vt:lpstr>
      <vt:lpstr>关于开题的小结</vt:lpstr>
      <vt:lpstr>挖掘Web of Knowledge平台更进一步的功能</vt:lpstr>
      <vt:lpstr>再次回到一篇文献全记录界面</vt:lpstr>
      <vt:lpstr>免费注册账户信息</vt:lpstr>
      <vt:lpstr>如果是已经登录的状态，系统就会直接创建引文跟踪了</vt:lpstr>
      <vt:lpstr>随时修改自己的引文跟踪</vt:lpstr>
      <vt:lpstr>PowerPoint 演示文稿</vt:lpstr>
      <vt:lpstr>创建定题跟踪</vt:lpstr>
      <vt:lpstr>输入电子邮件地址</vt:lpstr>
      <vt:lpstr>查看相关记录</vt:lpstr>
      <vt:lpstr>如何理解Web of Science中的相关记录呢？</vt:lpstr>
      <vt:lpstr>将文献记录按照相关值排序</vt:lpstr>
      <vt:lpstr>相关记录</vt:lpstr>
      <vt:lpstr>查看引证关系图</vt:lpstr>
      <vt:lpstr>可以选择前后各两层的引证关系作图</vt:lpstr>
      <vt:lpstr>初识引证关系图</vt:lpstr>
      <vt:lpstr>图形可以随意拖动，也可已通过时间轴限定</vt:lpstr>
      <vt:lpstr>通过第二层级被引用关系东西学科热点方向</vt:lpstr>
      <vt:lpstr>高级检索之：被引参考文献检索</vt:lpstr>
      <vt:lpstr>高级检索之：化学结构检索</vt:lpstr>
      <vt:lpstr>高级检索之：实验仪器检索</vt:lpstr>
      <vt:lpstr>你不会孤单，不会寂寞，有人与你同行！</vt:lpstr>
      <vt:lpstr>如何保存喜欢的文章呢？</vt:lpstr>
      <vt:lpstr>登陆后，选择相应文章，点击保存为Endnote Web</vt:lpstr>
      <vt:lpstr>我的Endnote Web</vt:lpstr>
      <vt:lpstr>初识Endnote Web</vt:lpstr>
      <vt:lpstr>Word插件实现核心应用</vt:lpstr>
      <vt:lpstr>Endnote Web生成参考文献指南</vt:lpstr>
      <vt:lpstr>Endnote Web生成参考文献指南</vt:lpstr>
      <vt:lpstr>Endnote Web生成参考文献指南</vt:lpstr>
      <vt:lpstr>Endnote Web生成参考文献指南</vt:lpstr>
      <vt:lpstr>将其他数据库中的文献记录导入到Endnote Web</vt:lpstr>
      <vt:lpstr>如何使用Journal Citation Report选择期刊投稿</vt:lpstr>
      <vt:lpstr>最开始的时候收到期刊的邮件总会很兴奋</vt:lpstr>
      <vt:lpstr>不过有的时候啊，投稿总是被莫名其妙的拒绝掉     “您的文章……，但是本刊是……。您文章中的xxxx是非常非常出色的……”</vt:lpstr>
      <vt:lpstr>第一种情况，仅仅是因为格式和行文</vt:lpstr>
      <vt:lpstr>第二种情况，就是真正的和他认为的读者群体关注度有所偏差</vt:lpstr>
      <vt:lpstr>进入JCR方法1</vt:lpstr>
      <vt:lpstr>PowerPoint 演示文稿</vt:lpstr>
      <vt:lpstr>Impact Factor（期刊影响因子）逐年变化趋势</vt:lpstr>
      <vt:lpstr>期刊的全纪录界面</vt:lpstr>
      <vt:lpstr>按照相关性将期刊排序</vt:lpstr>
      <vt:lpstr>期刊的全纪录界面</vt:lpstr>
      <vt:lpstr>查看有关学科“外周血管疾病”的期刊</vt:lpstr>
      <vt:lpstr>对于科研管理人员，如何分析评价科研成果呢？</vt:lpstr>
      <vt:lpstr>ESI（Essential Science Indicators）</vt:lpstr>
      <vt:lpstr>PowerPoint 演示文稿</vt:lpstr>
      <vt:lpstr>ESI（Essential Science Indicators）</vt:lpstr>
      <vt:lpstr>曲阜师范大学进入ESI的学科情况</vt:lpstr>
      <vt:lpstr>两ESI学科具体排名</vt:lpstr>
      <vt:lpstr>曲阜师范大学的Highly Cited Papers/Top Papers</vt:lpstr>
      <vt:lpstr>在Web of Knowledge的大家庭里……</vt:lpstr>
      <vt:lpstr>PowerPoint 演示文稿</vt:lpstr>
      <vt:lpstr>PowerPoint 演示文稿</vt:lpstr>
      <vt:lpstr>PowerPoint 演示文稿</vt:lpstr>
      <vt:lpstr>已经开通Web of Science的师范类高校</vt:lpstr>
      <vt:lpstr>我校也已经开通Web of Science试用</vt:lpstr>
      <vt:lpstr>Thank you for your attention!</vt:lpstr>
    </vt:vector>
  </TitlesOfParts>
  <Company>Organization Name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of Science助您走出科研制胜一步</dc:title>
  <dc:creator>u0168471</dc:creator>
  <cp:lastModifiedBy>u0168471</cp:lastModifiedBy>
  <cp:revision>62</cp:revision>
  <dcterms:created xsi:type="dcterms:W3CDTF">2013-03-09T07:33:27Z</dcterms:created>
  <dcterms:modified xsi:type="dcterms:W3CDTF">2013-03-28T17:00:49Z</dcterms:modified>
</cp:coreProperties>
</file>